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2"/>
  </p:notesMasterIdLst>
  <p:sldIdLst>
    <p:sldId id="362" r:id="rId2"/>
    <p:sldId id="382" r:id="rId3"/>
    <p:sldId id="329" r:id="rId4"/>
    <p:sldId id="341" r:id="rId5"/>
    <p:sldId id="328" r:id="rId6"/>
    <p:sldId id="377" r:id="rId7"/>
    <p:sldId id="378" r:id="rId8"/>
    <p:sldId id="342" r:id="rId9"/>
    <p:sldId id="343" r:id="rId10"/>
    <p:sldId id="352" r:id="rId11"/>
    <p:sldId id="333" r:id="rId12"/>
    <p:sldId id="334" r:id="rId13"/>
    <p:sldId id="336" r:id="rId14"/>
    <p:sldId id="335" r:id="rId15"/>
    <p:sldId id="338" r:id="rId16"/>
    <p:sldId id="339" r:id="rId17"/>
    <p:sldId id="354" r:id="rId18"/>
    <p:sldId id="340" r:id="rId19"/>
    <p:sldId id="379" r:id="rId20"/>
    <p:sldId id="355" r:id="rId21"/>
    <p:sldId id="356" r:id="rId22"/>
    <p:sldId id="357" r:id="rId23"/>
    <p:sldId id="358" r:id="rId24"/>
    <p:sldId id="364" r:id="rId25"/>
    <p:sldId id="370" r:id="rId26"/>
    <p:sldId id="371" r:id="rId27"/>
    <p:sldId id="366" r:id="rId28"/>
    <p:sldId id="372" r:id="rId29"/>
    <p:sldId id="380" r:id="rId30"/>
    <p:sldId id="367" r:id="rId31"/>
    <p:sldId id="381" r:id="rId32"/>
    <p:sldId id="359" r:id="rId33"/>
    <p:sldId id="360" r:id="rId34"/>
    <p:sldId id="376" r:id="rId35"/>
    <p:sldId id="375" r:id="rId36"/>
    <p:sldId id="361" r:id="rId37"/>
    <p:sldId id="369" r:id="rId38"/>
    <p:sldId id="353" r:id="rId39"/>
    <p:sldId id="319" r:id="rId40"/>
    <p:sldId id="327" r:id="rId41"/>
  </p:sldIdLst>
  <p:sldSz cx="9144000" cy="6858000" type="screen4x3"/>
  <p:notesSz cx="6794500" cy="99314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093"/>
    <a:srgbClr val="4965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769" autoAdjust="0"/>
  </p:normalViewPr>
  <p:slideViewPr>
    <p:cSldViewPr>
      <p:cViewPr varScale="1">
        <p:scale>
          <a:sx n="86" d="100"/>
          <a:sy n="86" d="100"/>
        </p:scale>
        <p:origin x="153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8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44813" cy="496888"/>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48100" y="0"/>
            <a:ext cx="2944813" cy="496888"/>
          </a:xfrm>
          <a:prstGeom prst="rect">
            <a:avLst/>
          </a:prstGeom>
        </p:spPr>
        <p:txBody>
          <a:bodyPr vert="horz" lIns="91440" tIns="45720" rIns="91440" bIns="45720" rtlCol="0"/>
          <a:lstStyle>
            <a:lvl1pPr algn="r">
              <a:defRPr sz="1200"/>
            </a:lvl1pPr>
          </a:lstStyle>
          <a:p>
            <a:fld id="{C415ABA7-623A-49AE-8913-C5507363B027}" type="datetimeFigureOut">
              <a:rPr lang="tr-TR" smtClean="0"/>
              <a:t>18.01.2023</a:t>
            </a:fld>
            <a:endParaRPr lang="tr-TR"/>
          </a:p>
        </p:txBody>
      </p:sp>
      <p:sp>
        <p:nvSpPr>
          <p:cNvPr id="4" name="3 Slayt Görüntüsü Yer Tutucusu"/>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79450" y="4718050"/>
            <a:ext cx="5435600" cy="446881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9432925"/>
            <a:ext cx="2944813" cy="496888"/>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48100" y="9432925"/>
            <a:ext cx="2944813" cy="496888"/>
          </a:xfrm>
          <a:prstGeom prst="rect">
            <a:avLst/>
          </a:prstGeom>
        </p:spPr>
        <p:txBody>
          <a:bodyPr vert="horz" lIns="91440" tIns="45720" rIns="91440" bIns="45720" rtlCol="0" anchor="b"/>
          <a:lstStyle>
            <a:lvl1pPr algn="r">
              <a:defRPr sz="1200"/>
            </a:lvl1pPr>
          </a:lstStyle>
          <a:p>
            <a:fld id="{9A9A95AE-5F9C-4856-A3C2-F00F410AC620}" type="slidenum">
              <a:rPr lang="tr-TR" smtClean="0"/>
              <a:t>‹#›</a:t>
            </a:fld>
            <a:endParaRPr lang="tr-TR"/>
          </a:p>
        </p:txBody>
      </p:sp>
    </p:spTree>
    <p:extLst>
      <p:ext uri="{BB962C8B-B14F-4D97-AF65-F5344CB8AC3E}">
        <p14:creationId xmlns:p14="http://schemas.microsoft.com/office/powerpoint/2010/main" val="3126489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9A9A95AE-5F9C-4856-A3C2-F00F410AC620}" type="slidenum">
              <a:rPr lang="tr-TR" smtClean="0"/>
              <a:t>1</a:t>
            </a:fld>
            <a:endParaRPr lang="tr-TR"/>
          </a:p>
        </p:txBody>
      </p:sp>
    </p:spTree>
    <p:extLst>
      <p:ext uri="{BB962C8B-B14F-4D97-AF65-F5344CB8AC3E}">
        <p14:creationId xmlns:p14="http://schemas.microsoft.com/office/powerpoint/2010/main" val="1459892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9A9A95AE-5F9C-4856-A3C2-F00F410AC620}" type="slidenum">
              <a:rPr lang="tr-TR" smtClean="0"/>
              <a:t>2</a:t>
            </a:fld>
            <a:endParaRPr lang="tr-TR"/>
          </a:p>
        </p:txBody>
      </p:sp>
    </p:spTree>
    <p:extLst>
      <p:ext uri="{BB962C8B-B14F-4D97-AF65-F5344CB8AC3E}">
        <p14:creationId xmlns:p14="http://schemas.microsoft.com/office/powerpoint/2010/main" val="1846234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9A9A95AE-5F9C-4856-A3C2-F00F410AC620}" type="slidenum">
              <a:rPr lang="tr-TR" smtClean="0"/>
              <a:t>21</a:t>
            </a:fld>
            <a:endParaRPr lang="tr-TR"/>
          </a:p>
        </p:txBody>
      </p:sp>
    </p:spTree>
    <p:extLst>
      <p:ext uri="{BB962C8B-B14F-4D97-AF65-F5344CB8AC3E}">
        <p14:creationId xmlns:p14="http://schemas.microsoft.com/office/powerpoint/2010/main" val="5171412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9A9A95AE-5F9C-4856-A3C2-F00F410AC620}" type="slidenum">
              <a:rPr lang="tr-TR" smtClean="0"/>
              <a:t>33</a:t>
            </a:fld>
            <a:endParaRPr lang="tr-TR"/>
          </a:p>
        </p:txBody>
      </p:sp>
    </p:spTree>
    <p:extLst>
      <p:ext uri="{BB962C8B-B14F-4D97-AF65-F5344CB8AC3E}">
        <p14:creationId xmlns:p14="http://schemas.microsoft.com/office/powerpoint/2010/main" val="10749737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9A9A95AE-5F9C-4856-A3C2-F00F410AC620}" type="slidenum">
              <a:rPr lang="tr-TR" smtClean="0"/>
              <a:t>34</a:t>
            </a:fld>
            <a:endParaRPr lang="tr-TR"/>
          </a:p>
        </p:txBody>
      </p:sp>
    </p:spTree>
    <p:extLst>
      <p:ext uri="{BB962C8B-B14F-4D97-AF65-F5344CB8AC3E}">
        <p14:creationId xmlns:p14="http://schemas.microsoft.com/office/powerpoint/2010/main" val="2183868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0095070E-61B0-4A18-A6D0-9B5D6FFD46A8}" type="datetime1">
              <a:rPr lang="tr-TR" smtClean="0"/>
              <a:t>18.01.2023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spd="slow">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3209375D-B845-4ED8-B82A-7A201ED85CF9}" type="datetime1">
              <a:rPr lang="tr-TR" smtClean="0"/>
              <a:t>18.01.2023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spd="slow">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70A99CC9-5D9F-4FD8-8E5A-5BB1769732F4}" type="datetime1">
              <a:rPr lang="tr-TR" smtClean="0"/>
              <a:t>18.01.2023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transition spd="slow">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EF6C9F95-B040-4468-B1A8-4E8E7292D681}" type="datetime1">
              <a:rPr lang="tr-TR" smtClean="0"/>
              <a:t>18.01.2023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7" name="Title 6"/>
          <p:cNvSpPr>
            <a:spLocks noGrp="1"/>
          </p:cNvSpPr>
          <p:nvPr>
            <p:ph type="title"/>
          </p:nvPr>
        </p:nvSpPr>
        <p:spPr/>
        <p:txBody>
          <a:bodyPr/>
          <a:lstStyle/>
          <a:p>
            <a:r>
              <a:rPr lang="tr-TR" smtClean="0"/>
              <a:t>Asıl başlık stili için tıklatın</a:t>
            </a:r>
            <a:endParaRPr lang="en-US"/>
          </a:p>
        </p:txBody>
      </p:sp>
    </p:spTree>
  </p:cSld>
  <p:clrMapOvr>
    <a:masterClrMapping/>
  </p:clrMapOvr>
  <p:transition spd="slow">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FF9EB4BC-9E8A-41E7-9B54-D6BD5896B23E}" type="datetime1">
              <a:rPr lang="tr-TR" smtClean="0"/>
              <a:t>18.01.2023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spd="slow">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5" name="Date Placeholder 4"/>
          <p:cNvSpPr>
            <a:spLocks noGrp="1"/>
          </p:cNvSpPr>
          <p:nvPr>
            <p:ph type="dt" sz="half" idx="10"/>
          </p:nvPr>
        </p:nvSpPr>
        <p:spPr/>
        <p:txBody>
          <a:bodyPr/>
          <a:lstStyle/>
          <a:p>
            <a:fld id="{DF2D9510-6DA9-4EE4-9DB3-B15EC08AB7BE}" type="datetime1">
              <a:rPr lang="tr-TR" smtClean="0"/>
              <a:t>18.01.2023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
        <p:nvSpPr>
          <p:cNvPr id="9" name="Content Placeholder 8"/>
          <p:cNvSpPr>
            <a:spLocks noGrp="1"/>
          </p:cNvSpPr>
          <p:nvPr>
            <p:ph sz="quarter" idx="13"/>
          </p:nvPr>
        </p:nvSpPr>
        <p:spPr>
          <a:xfrm>
            <a:off x="676655" y="2679192"/>
            <a:ext cx="3822192" cy="34472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transition spd="slow">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6FA96FC7-F4A5-43F9-A792-A4B683B341B1}" type="datetime1">
              <a:rPr lang="tr-TR" smtClean="0"/>
              <a:t>18.01.2023</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spd="slow">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FF2AA4E1-575A-45BE-A9E8-42987BEDB69D}" type="datetime1">
              <a:rPr lang="tr-TR" smtClean="0"/>
              <a:t>18.01.2023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spd="slow">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30A0A08F-6AF9-4ACC-A3F8-317D399D7D1A}" type="datetime1">
              <a:rPr lang="tr-TR" smtClean="0"/>
              <a:t>18.01.2023</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spd="slow">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2A03C5D1-4A55-45FE-9E59-F0E9F5CC308C}" type="datetime1">
              <a:rPr lang="tr-TR" smtClean="0"/>
              <a:t>18.01.2023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transition spd="slow">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6FD8E61F-1292-48C2-B858-3C25A0A3A935}" type="datetime1">
              <a:rPr lang="tr-TR" smtClean="0"/>
              <a:t>18.01.2023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Tree>
  </p:cSld>
  <p:clrMapOvr>
    <a:masterClrMapping/>
  </p:clrMapOvr>
  <p:transition spd="slow">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5905B468-6A6F-495F-AF68-A20B7632AEE4}" type="datetime1">
              <a:rPr lang="tr-TR" smtClean="0"/>
              <a:t>18.01.2023</a:t>
            </a:fld>
            <a:endParaRPr lang="tr-T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tr-T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B1DEFA8C-F947-479F-BE07-76B6B3F80BF1}" type="slidenum">
              <a:rPr lang="tr-TR" smtClean="0"/>
              <a:pPr/>
              <a:t>‹#›</a:t>
            </a:fld>
            <a:endParaRPr lang="tr-T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pull/>
  </p:transition>
  <p:hf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jpeg"/><Relationship Id="rId5" Type="http://schemas.microsoft.com/office/2007/relationships/hdphoto" Target="../media/hdphoto2.wdp"/><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0.png"/><Relationship Id="rId5" Type="http://schemas.microsoft.com/office/2007/relationships/hdphoto" Target="../media/hdphoto2.wdp"/><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9" descr="C:\Documents and Settings\Yasemin.KLMN-AA0CC8569B\Desktop\Stratejik Yonetim\soyut\Kullanılanlar\Abstract-White-16981.jpg"/>
          <p:cNvPicPr>
            <a:picLocks noChangeAspect="1" noChangeArrowheads="1"/>
          </p:cNvPicPr>
          <p:nvPr/>
        </p:nvPicPr>
        <p:blipFill rotWithShape="1">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l="39528"/>
          <a:stretch/>
        </p:blipFill>
        <p:spPr bwMode="auto">
          <a:xfrm flipH="1">
            <a:off x="-6824"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1 Başlık"/>
          <p:cNvSpPr>
            <a:spLocks noGrp="1"/>
          </p:cNvSpPr>
          <p:nvPr>
            <p:ph type="ctrTitle"/>
          </p:nvPr>
        </p:nvSpPr>
        <p:spPr>
          <a:xfrm>
            <a:off x="467544" y="2708920"/>
            <a:ext cx="8352928" cy="3208587"/>
          </a:xfrm>
        </p:spPr>
        <p:txBody>
          <a:bodyPr>
            <a:noAutofit/>
          </a:bodyPr>
          <a:lstStyle/>
          <a:p>
            <a:r>
              <a:rPr lang="tr-TR" sz="3300" b="1" dirty="0" smtClean="0">
                <a:solidFill>
                  <a:srgbClr val="0070C0"/>
                </a:solidFill>
                <a:latin typeface="Calibri" panose="020F0502020204030204" pitchFamily="34" charset="0"/>
                <a:ea typeface="+mn-ea"/>
                <a:cs typeface="Tahoma" pitchFamily="34" charset="0"/>
              </a:rPr>
              <a:t/>
            </a:r>
            <a:br>
              <a:rPr lang="tr-TR" sz="3300" b="1" dirty="0" smtClean="0">
                <a:solidFill>
                  <a:srgbClr val="0070C0"/>
                </a:solidFill>
                <a:latin typeface="Calibri" panose="020F0502020204030204" pitchFamily="34" charset="0"/>
                <a:ea typeface="+mn-ea"/>
                <a:cs typeface="Tahoma" pitchFamily="34" charset="0"/>
              </a:rPr>
            </a:br>
            <a:r>
              <a:rPr lang="tr-TR" sz="3300" b="1" dirty="0" smtClean="0">
                <a:solidFill>
                  <a:srgbClr val="0070C0"/>
                </a:solidFill>
                <a:latin typeface="Calibri" panose="020F0502020204030204" pitchFamily="34" charset="0"/>
                <a:ea typeface="+mn-ea"/>
                <a:cs typeface="Tahoma" pitchFamily="34" charset="0"/>
              </a:rPr>
              <a:t/>
            </a:r>
            <a:br>
              <a:rPr lang="tr-TR" sz="3300" b="1" dirty="0" smtClean="0">
                <a:solidFill>
                  <a:srgbClr val="0070C0"/>
                </a:solidFill>
                <a:latin typeface="Calibri" panose="020F0502020204030204" pitchFamily="34" charset="0"/>
                <a:ea typeface="+mn-ea"/>
                <a:cs typeface="Tahoma" pitchFamily="34" charset="0"/>
              </a:rPr>
            </a:br>
            <a:r>
              <a:rPr lang="tr-TR" sz="3300" b="1" dirty="0">
                <a:solidFill>
                  <a:srgbClr val="0070C0"/>
                </a:solidFill>
                <a:latin typeface="Calibri" panose="020F0502020204030204" pitchFamily="34" charset="0"/>
                <a:ea typeface="+mn-ea"/>
                <a:cs typeface="Tahoma" pitchFamily="34" charset="0"/>
              </a:rPr>
              <a:t/>
            </a:r>
            <a:br>
              <a:rPr lang="tr-TR" sz="3300" b="1" dirty="0">
                <a:solidFill>
                  <a:srgbClr val="0070C0"/>
                </a:solidFill>
                <a:latin typeface="Calibri" panose="020F0502020204030204" pitchFamily="34" charset="0"/>
                <a:ea typeface="+mn-ea"/>
                <a:cs typeface="Tahoma" pitchFamily="34" charset="0"/>
              </a:rPr>
            </a:br>
            <a:r>
              <a:rPr lang="tr-TR" sz="3300" b="1" dirty="0" smtClean="0">
                <a:solidFill>
                  <a:srgbClr val="0070C0"/>
                </a:solidFill>
                <a:latin typeface="Calibri" panose="020F0502020204030204" pitchFamily="34" charset="0"/>
                <a:ea typeface="+mn-ea"/>
                <a:cs typeface="Tahoma" pitchFamily="34" charset="0"/>
              </a:rPr>
              <a:t/>
            </a:r>
            <a:br>
              <a:rPr lang="tr-TR" sz="3300" b="1" dirty="0" smtClean="0">
                <a:solidFill>
                  <a:srgbClr val="0070C0"/>
                </a:solidFill>
                <a:latin typeface="Calibri" panose="020F0502020204030204" pitchFamily="34" charset="0"/>
                <a:ea typeface="+mn-ea"/>
                <a:cs typeface="Tahoma" pitchFamily="34" charset="0"/>
              </a:rPr>
            </a:br>
            <a:r>
              <a:rPr lang="tr-TR" sz="4000" b="1" dirty="0" smtClean="0">
                <a:solidFill>
                  <a:srgbClr val="0070C0"/>
                </a:solidFill>
                <a:latin typeface="Calibri" panose="020F0502020204030204" pitchFamily="34" charset="0"/>
                <a:cs typeface="Tahoma" pitchFamily="34" charset="0"/>
              </a:rPr>
              <a:t>2024-2028</a:t>
            </a:r>
            <a:r>
              <a:rPr lang="tr-TR" sz="5000" b="1" dirty="0" smtClean="0">
                <a:solidFill>
                  <a:srgbClr val="0070C0"/>
                </a:solidFill>
                <a:latin typeface="Calibri" panose="020F0502020204030204" pitchFamily="34" charset="0"/>
                <a:cs typeface="Tahoma" pitchFamily="34" charset="0"/>
              </a:rPr>
              <a:t/>
            </a:r>
            <a:br>
              <a:rPr lang="tr-TR" sz="5000" b="1" dirty="0" smtClean="0">
                <a:solidFill>
                  <a:srgbClr val="0070C0"/>
                </a:solidFill>
                <a:latin typeface="Calibri" panose="020F0502020204030204" pitchFamily="34" charset="0"/>
                <a:cs typeface="Tahoma" pitchFamily="34" charset="0"/>
              </a:rPr>
            </a:br>
            <a:r>
              <a:rPr lang="tr-TR" sz="4000" b="1" dirty="0" smtClean="0">
                <a:solidFill>
                  <a:srgbClr val="0070C0"/>
                </a:solidFill>
                <a:latin typeface="Calibri" panose="020F0502020204030204" pitchFamily="34" charset="0"/>
                <a:cs typeface="Tahoma" pitchFamily="34" charset="0"/>
              </a:rPr>
              <a:t>DÖNEMİ </a:t>
            </a:r>
            <a:r>
              <a:rPr lang="tr-TR" sz="4000" b="1" dirty="0" smtClean="0">
                <a:solidFill>
                  <a:srgbClr val="0070C0"/>
                </a:solidFill>
                <a:latin typeface="Calibri" panose="020F0502020204030204" pitchFamily="34" charset="0"/>
                <a:ea typeface="+mn-ea"/>
                <a:cs typeface="Tahoma" pitchFamily="34" charset="0"/>
              </a:rPr>
              <a:t>STRATEJİK PLANLAMA</a:t>
            </a:r>
            <a:br>
              <a:rPr lang="tr-TR" sz="4000" b="1" dirty="0" smtClean="0">
                <a:solidFill>
                  <a:srgbClr val="0070C0"/>
                </a:solidFill>
                <a:latin typeface="Calibri" panose="020F0502020204030204" pitchFamily="34" charset="0"/>
                <a:ea typeface="+mn-ea"/>
                <a:cs typeface="Tahoma" pitchFamily="34" charset="0"/>
              </a:rPr>
            </a:br>
            <a:r>
              <a:rPr lang="tr-TR" sz="4000" b="1" dirty="0" smtClean="0">
                <a:solidFill>
                  <a:srgbClr val="0070C0"/>
                </a:solidFill>
                <a:latin typeface="Calibri" panose="020F0502020204030204" pitchFamily="34" charset="0"/>
              </a:rPr>
              <a:t>SUNUMU</a:t>
            </a:r>
            <a:r>
              <a:rPr lang="tr-TR" sz="4000" b="1" dirty="0">
                <a:solidFill>
                  <a:srgbClr val="0070C0"/>
                </a:solidFill>
                <a:latin typeface="Calibri" panose="020F0502020204030204" pitchFamily="34" charset="0"/>
              </a:rPr>
              <a:t/>
            </a:r>
            <a:br>
              <a:rPr lang="tr-TR" sz="4000" b="1" dirty="0">
                <a:solidFill>
                  <a:srgbClr val="0070C0"/>
                </a:solidFill>
                <a:latin typeface="Calibri" panose="020F0502020204030204" pitchFamily="34" charset="0"/>
              </a:rPr>
            </a:br>
            <a:endParaRPr lang="tr-TR" sz="4000" b="1" dirty="0">
              <a:solidFill>
                <a:srgbClr val="0070C0"/>
              </a:solidFill>
              <a:latin typeface="Calibri" panose="020F0502020204030204" pitchFamily="34" charset="0"/>
              <a:ea typeface="+mn-ea"/>
              <a:cs typeface="Tahoma" pitchFamily="34" charset="0"/>
            </a:endParaRPr>
          </a:p>
        </p:txBody>
      </p:sp>
      <p:sp>
        <p:nvSpPr>
          <p:cNvPr id="4" name="Alt Başlık 3"/>
          <p:cNvSpPr>
            <a:spLocks noGrp="1"/>
          </p:cNvSpPr>
          <p:nvPr>
            <p:ph type="subTitle" idx="1"/>
          </p:nvPr>
        </p:nvSpPr>
        <p:spPr>
          <a:xfrm>
            <a:off x="1470295" y="5589240"/>
            <a:ext cx="6126042" cy="936104"/>
          </a:xfrm>
        </p:spPr>
        <p:txBody>
          <a:bodyPr>
            <a:noAutofit/>
          </a:bodyPr>
          <a:lstStyle/>
          <a:p>
            <a:endParaRPr lang="tr-TR" sz="2600" dirty="0" smtClean="0">
              <a:solidFill>
                <a:srgbClr val="0070C0"/>
              </a:solidFill>
              <a:latin typeface="Calibri" panose="020F0502020204030204" pitchFamily="34" charset="0"/>
            </a:endParaRPr>
          </a:p>
          <a:p>
            <a:r>
              <a:rPr lang="tr-TR" sz="2200" b="1" dirty="0" smtClean="0">
                <a:solidFill>
                  <a:srgbClr val="0070C0"/>
                </a:solidFill>
                <a:latin typeface="Calibri" panose="020F0502020204030204" pitchFamily="34" charset="0"/>
              </a:rPr>
              <a:t>Ocak 2023</a:t>
            </a:r>
          </a:p>
        </p:txBody>
      </p:sp>
      <p:sp>
        <p:nvSpPr>
          <p:cNvPr id="9" name="Slayt Numarası Yer Tutucusu 8"/>
          <p:cNvSpPr>
            <a:spLocks noGrp="1"/>
          </p:cNvSpPr>
          <p:nvPr>
            <p:ph type="sldNum" sz="quarter" idx="12"/>
          </p:nvPr>
        </p:nvSpPr>
        <p:spPr/>
        <p:txBody>
          <a:bodyPr/>
          <a:lstStyle/>
          <a:p>
            <a:fld id="{B1DEFA8C-F947-479F-BE07-76B6B3F80BF1}" type="slidenum">
              <a:rPr lang="tr-TR" smtClean="0"/>
              <a:pPr/>
              <a:t>1</a:t>
            </a:fld>
            <a:endParaRPr lang="tr-TR"/>
          </a:p>
        </p:txBody>
      </p:sp>
      <p:pic>
        <p:nvPicPr>
          <p:cNvPr id="1026" name="Picture 2" descr="http://kurumsaliletisim.harran.edu.tr/assets/uploads/other/files/kurumsaliletisim/files/R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3728" y="444400"/>
            <a:ext cx="4400550" cy="2581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5852023"/>
      </p:ext>
    </p:extLst>
  </p:cSld>
  <p:clrMapOvr>
    <a:masterClrMapping/>
  </p:clrMapOvr>
  <p:transition spd="med">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descr="C:\Documents and Settings\Yasemin.KLMN-AA0CC8569B\Desktop\Stratejik Yonetim\soyut\Kullanılanlar\Abstract-White-16981.jpg"/>
          <p:cNvPicPr>
            <a:picLocks noChangeAspect="1" noChangeArrowheads="1"/>
          </p:cNvPicPr>
          <p:nvPr/>
        </p:nvPicPr>
        <p:blipFill rotWithShape="1">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l="39528"/>
          <a:stretch/>
        </p:blipFill>
        <p:spPr bwMode="auto">
          <a:xfrm>
            <a:off x="-16903" y="6354"/>
            <a:ext cx="9144000" cy="5798910"/>
          </a:xfrm>
          <a:prstGeom prst="rect">
            <a:avLst/>
          </a:prstGeom>
          <a:noFill/>
          <a:extLst>
            <a:ext uri="{909E8E84-426E-40DD-AFC4-6F175D3DCCD1}">
              <a14:hiddenFill xmlns:a14="http://schemas.microsoft.com/office/drawing/2010/main">
                <a:solidFill>
                  <a:srgbClr val="FFFFFF"/>
                </a:solidFill>
              </a14:hiddenFill>
            </a:ext>
          </a:extLst>
        </p:spPr>
      </p:pic>
      <p:pic>
        <p:nvPicPr>
          <p:cNvPr id="8" name="Resim 7" descr="C:\Users\EXPER\Desktop\AdiyamanUniLogo.png"/>
          <p:cNvPicPr>
            <a:picLocks noChangeAspect="1"/>
          </p:cNvPicPr>
          <p:nvPr/>
        </p:nvPicPr>
        <p:blipFill>
          <a:blip r:embed="rId4"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5">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7708634" y="448207"/>
            <a:ext cx="864155" cy="864000"/>
          </a:xfrm>
          <a:prstGeom prst="rect">
            <a:avLst/>
          </a:prstGeom>
          <a:noFill/>
          <a:ln>
            <a:noFill/>
          </a:ln>
        </p:spPr>
      </p:pic>
      <p:sp>
        <p:nvSpPr>
          <p:cNvPr id="9" name="1 Başlık"/>
          <p:cNvSpPr txBox="1">
            <a:spLocks/>
          </p:cNvSpPr>
          <p:nvPr/>
        </p:nvSpPr>
        <p:spPr>
          <a:xfrm>
            <a:off x="505097" y="362815"/>
            <a:ext cx="8487982" cy="958901"/>
          </a:xfrm>
          <a:prstGeom prst="rect">
            <a:avLst/>
          </a:prstGeom>
          <a:solidFill>
            <a:srgbClr val="0070C0"/>
          </a:solidFill>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tr-TR" sz="2800" dirty="0">
              <a:ln>
                <a:solidFill>
                  <a:schemeClr val="bg1"/>
                </a:solidFill>
              </a:ln>
              <a:solidFill>
                <a:schemeClr val="bg1"/>
              </a:solidFill>
              <a:latin typeface="Imprint MT Shadow" panose="04020605060303030202" pitchFamily="82" charset="0"/>
            </a:endParaRPr>
          </a:p>
        </p:txBody>
      </p:sp>
      <p:sp>
        <p:nvSpPr>
          <p:cNvPr id="10" name="Başlık 1"/>
          <p:cNvSpPr>
            <a:spLocks noGrp="1"/>
          </p:cNvSpPr>
          <p:nvPr>
            <p:ph type="title"/>
          </p:nvPr>
        </p:nvSpPr>
        <p:spPr>
          <a:xfrm>
            <a:off x="468344" y="421716"/>
            <a:ext cx="7200000" cy="900000"/>
          </a:xfrm>
        </p:spPr>
        <p:txBody>
          <a:bodyPr>
            <a:noAutofit/>
          </a:bodyPr>
          <a:lstStyle/>
          <a:p>
            <a:r>
              <a:rPr lang="tr-TR" sz="2800" dirty="0" smtClean="0">
                <a:ln>
                  <a:solidFill>
                    <a:schemeClr val="bg1"/>
                  </a:solidFill>
                </a:ln>
                <a:solidFill>
                  <a:schemeClr val="bg1"/>
                </a:solidFill>
                <a:latin typeface="Imprint MT Shadow" panose="04020605060303030202" pitchFamily="82" charset="0"/>
              </a:rPr>
              <a:t>TEMEL KAVRAMLAR</a:t>
            </a:r>
            <a:endParaRPr lang="tr-TR" sz="2800" dirty="0">
              <a:ln>
                <a:solidFill>
                  <a:schemeClr val="bg1"/>
                </a:solidFill>
              </a:ln>
              <a:solidFill>
                <a:schemeClr val="bg1"/>
              </a:solidFill>
              <a:latin typeface="Imprint MT Shadow" panose="04020605060303030202" pitchFamily="82" charset="0"/>
            </a:endParaRPr>
          </a:p>
        </p:txBody>
      </p:sp>
      <p:sp>
        <p:nvSpPr>
          <p:cNvPr id="13" name="İçerik Yer Tutucusu 2"/>
          <p:cNvSpPr>
            <a:spLocks noGrp="1"/>
          </p:cNvSpPr>
          <p:nvPr>
            <p:ph idx="1"/>
          </p:nvPr>
        </p:nvSpPr>
        <p:spPr>
          <a:xfrm>
            <a:off x="505097" y="1772816"/>
            <a:ext cx="8294403" cy="4185712"/>
          </a:xfrm>
        </p:spPr>
        <p:txBody>
          <a:bodyPr>
            <a:noAutofit/>
          </a:bodyPr>
          <a:lstStyle/>
          <a:p>
            <a:pPr marL="0" indent="0" algn="just">
              <a:buNone/>
            </a:pPr>
            <a:r>
              <a:rPr lang="tr-TR" sz="3600" b="1" dirty="0" smtClean="0">
                <a:solidFill>
                  <a:srgbClr val="C00000"/>
                </a:solidFill>
              </a:rPr>
              <a:t>Strateji </a:t>
            </a:r>
            <a:r>
              <a:rPr lang="tr-TR" sz="3600" b="1" dirty="0">
                <a:solidFill>
                  <a:srgbClr val="C00000"/>
                </a:solidFill>
              </a:rPr>
              <a:t>Geliştirme </a:t>
            </a:r>
            <a:r>
              <a:rPr lang="tr-TR" sz="3600" b="1" dirty="0" smtClean="0">
                <a:solidFill>
                  <a:srgbClr val="C00000"/>
                </a:solidFill>
              </a:rPr>
              <a:t>Kurulu</a:t>
            </a:r>
            <a:r>
              <a:rPr lang="tr-TR" sz="3600" dirty="0" smtClean="0">
                <a:solidFill>
                  <a:srgbClr val="C00000"/>
                </a:solidFill>
              </a:rPr>
              <a:t>:</a:t>
            </a:r>
          </a:p>
          <a:p>
            <a:pPr algn="just">
              <a:buClr>
                <a:srgbClr val="C00000"/>
              </a:buClr>
              <a:buFont typeface="Arial" panose="020B0604020202020204" pitchFamily="34" charset="0"/>
              <a:buChar char="•"/>
            </a:pPr>
            <a:r>
              <a:rPr lang="tr-TR" sz="3600" dirty="0" smtClean="0"/>
              <a:t>Rektörün başkanlığında,</a:t>
            </a:r>
          </a:p>
          <a:p>
            <a:pPr algn="just">
              <a:buClr>
                <a:srgbClr val="C00000"/>
              </a:buClr>
              <a:buFont typeface="Arial" panose="020B0604020202020204" pitchFamily="34" charset="0"/>
              <a:buChar char="•"/>
            </a:pPr>
            <a:r>
              <a:rPr lang="tr-TR" sz="3600" dirty="0" smtClean="0"/>
              <a:t>Üniversite </a:t>
            </a:r>
            <a:r>
              <a:rPr lang="tr-TR" sz="3600" dirty="0"/>
              <a:t>yönetim kurulu üyeleri</a:t>
            </a:r>
            <a:r>
              <a:rPr lang="tr-TR" sz="3600" dirty="0" smtClean="0"/>
              <a:t>,</a:t>
            </a:r>
          </a:p>
          <a:p>
            <a:pPr algn="just">
              <a:buClr>
                <a:srgbClr val="C00000"/>
              </a:buClr>
              <a:buFont typeface="Arial" panose="020B0604020202020204" pitchFamily="34" charset="0"/>
              <a:buChar char="•"/>
            </a:pPr>
            <a:r>
              <a:rPr lang="tr-TR" sz="3600" dirty="0" smtClean="0"/>
              <a:t>Genel </a:t>
            </a:r>
            <a:r>
              <a:rPr lang="tr-TR" sz="3600" dirty="0"/>
              <a:t>sekreter </a:t>
            </a:r>
            <a:r>
              <a:rPr lang="tr-TR" sz="3600" dirty="0" smtClean="0"/>
              <a:t>ve ihtiyaç </a:t>
            </a:r>
            <a:r>
              <a:rPr lang="tr-TR" sz="3600" dirty="0"/>
              <a:t>duyması halinde </a:t>
            </a:r>
            <a:r>
              <a:rPr lang="tr-TR" sz="3600" dirty="0" smtClean="0"/>
              <a:t>rektörün </a:t>
            </a:r>
            <a:r>
              <a:rPr lang="tr-TR" sz="3600" dirty="0"/>
              <a:t>görevlendireceği diğer kişilerden oluşan </a:t>
            </a:r>
            <a:r>
              <a:rPr lang="tr-TR" sz="3600" dirty="0" smtClean="0"/>
              <a:t>kuruldur. </a:t>
            </a:r>
            <a:endParaRPr lang="tr-TR" sz="3300" dirty="0"/>
          </a:p>
        </p:txBody>
      </p:sp>
      <p:sp>
        <p:nvSpPr>
          <p:cNvPr id="14" name="5 Altbilgi Yer Tutucusu"/>
          <p:cNvSpPr txBox="1">
            <a:spLocks/>
          </p:cNvSpPr>
          <p:nvPr/>
        </p:nvSpPr>
        <p:spPr>
          <a:xfrm>
            <a:off x="12388" y="6237312"/>
            <a:ext cx="2539800" cy="501582"/>
          </a:xfrm>
          <a:prstGeom prst="rect">
            <a:avLst/>
          </a:prstGeom>
        </p:spPr>
        <p:txBody>
          <a:bodyPr vert="horz" anchor="b"/>
          <a:lstStyle>
            <a:defPPr>
              <a:defRPr lang="tr-TR"/>
            </a:defPPr>
            <a:lvl1pPr marL="0" algn="r" defTabSz="914400" rtl="0" eaLnBrk="1" latinLnBrk="0" hangingPunct="1">
              <a:defRPr kumimoji="0" sz="1000" kern="1200">
                <a:solidFill>
                  <a:schemeClr val="accent1">
                    <a:tint val="2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200" dirty="0" smtClean="0">
                <a:solidFill>
                  <a:srgbClr val="00B050"/>
                </a:solidFill>
                <a:latin typeface="Imprint MT Shadow" panose="04020605060303030202" pitchFamily="82" charset="0"/>
              </a:rPr>
              <a:t>Strateji </a:t>
            </a:r>
            <a:r>
              <a:rPr lang="tr-TR" sz="1200" dirty="0">
                <a:solidFill>
                  <a:srgbClr val="00B050"/>
                </a:solidFill>
                <a:latin typeface="Imprint MT Shadow" panose="04020605060303030202" pitchFamily="82" charset="0"/>
              </a:rPr>
              <a:t>Geliştirme Daire Başkanlığı</a:t>
            </a:r>
          </a:p>
        </p:txBody>
      </p:sp>
      <p:sp>
        <p:nvSpPr>
          <p:cNvPr id="5" name="Slayt Numarası Yer Tutucusu 4"/>
          <p:cNvSpPr>
            <a:spLocks noGrp="1"/>
          </p:cNvSpPr>
          <p:nvPr>
            <p:ph type="sldNum" sz="quarter" idx="12"/>
          </p:nvPr>
        </p:nvSpPr>
        <p:spPr/>
        <p:txBody>
          <a:bodyPr/>
          <a:lstStyle/>
          <a:p>
            <a:fld id="{B1DEFA8C-F947-479F-BE07-76B6B3F80BF1}" type="slidenum">
              <a:rPr lang="tr-TR" smtClean="0"/>
              <a:pPr/>
              <a:t>10</a:t>
            </a:fld>
            <a:endParaRPr lang="tr-TR"/>
          </a:p>
        </p:txBody>
      </p:sp>
    </p:spTree>
    <p:extLst>
      <p:ext uri="{BB962C8B-B14F-4D97-AF65-F5344CB8AC3E}">
        <p14:creationId xmlns:p14="http://schemas.microsoft.com/office/powerpoint/2010/main" val="1250527526"/>
      </p:ext>
    </p:extLst>
  </p:cSld>
  <p:clrMapOvr>
    <a:masterClrMapping/>
  </p:clrMapOvr>
  <p:transition spd="med">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descr="C:\Documents and Settings\Yasemin.KLMN-AA0CC8569B\Desktop\Stratejik Yonetim\soyut\Kullanılanlar\Abstract-White-16981.jpg"/>
          <p:cNvPicPr>
            <a:picLocks noChangeAspect="1" noChangeArrowheads="1"/>
          </p:cNvPicPr>
          <p:nvPr/>
        </p:nvPicPr>
        <p:blipFill rotWithShape="1">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l="39528"/>
          <a:stretch/>
        </p:blipFill>
        <p:spPr bwMode="auto">
          <a:xfrm>
            <a:off x="179511" y="-9061"/>
            <a:ext cx="8712969" cy="6030349"/>
          </a:xfrm>
          <a:prstGeom prst="rect">
            <a:avLst/>
          </a:prstGeom>
          <a:noFill/>
          <a:extLst>
            <a:ext uri="{909E8E84-426E-40DD-AFC4-6F175D3DCCD1}">
              <a14:hiddenFill xmlns:a14="http://schemas.microsoft.com/office/drawing/2010/main">
                <a:solidFill>
                  <a:srgbClr val="FFFFFF"/>
                </a:solidFill>
              </a14:hiddenFill>
            </a:ext>
          </a:extLst>
        </p:spPr>
      </p:pic>
      <p:pic>
        <p:nvPicPr>
          <p:cNvPr id="8" name="Resim 7" descr="C:\Users\EXPER\Desktop\AdiyamanUniLogo.png"/>
          <p:cNvPicPr>
            <a:picLocks noChangeAspect="1"/>
          </p:cNvPicPr>
          <p:nvPr/>
        </p:nvPicPr>
        <p:blipFill>
          <a:blip r:embed="rId4"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5">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7708634" y="448207"/>
            <a:ext cx="864155" cy="864000"/>
          </a:xfrm>
          <a:prstGeom prst="rect">
            <a:avLst/>
          </a:prstGeom>
          <a:noFill/>
          <a:ln>
            <a:noFill/>
          </a:ln>
        </p:spPr>
      </p:pic>
      <p:sp>
        <p:nvSpPr>
          <p:cNvPr id="9" name="1 Başlık"/>
          <p:cNvSpPr txBox="1">
            <a:spLocks/>
          </p:cNvSpPr>
          <p:nvPr/>
        </p:nvSpPr>
        <p:spPr>
          <a:xfrm>
            <a:off x="505097" y="421716"/>
            <a:ext cx="8155333" cy="900000"/>
          </a:xfrm>
          <a:prstGeom prst="rect">
            <a:avLst/>
          </a:prstGeom>
          <a:solidFill>
            <a:srgbClr val="0070C0"/>
          </a:solidFill>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tr-TR" sz="2800" dirty="0">
              <a:ln>
                <a:solidFill>
                  <a:schemeClr val="bg1"/>
                </a:solidFill>
              </a:ln>
              <a:solidFill>
                <a:schemeClr val="bg1"/>
              </a:solidFill>
              <a:latin typeface="Imprint MT Shadow" panose="04020605060303030202" pitchFamily="82" charset="0"/>
            </a:endParaRPr>
          </a:p>
        </p:txBody>
      </p:sp>
      <p:sp>
        <p:nvSpPr>
          <p:cNvPr id="10" name="Başlık 1"/>
          <p:cNvSpPr>
            <a:spLocks noGrp="1"/>
          </p:cNvSpPr>
          <p:nvPr>
            <p:ph type="title"/>
          </p:nvPr>
        </p:nvSpPr>
        <p:spPr>
          <a:xfrm>
            <a:off x="468344" y="421716"/>
            <a:ext cx="7200000" cy="900000"/>
          </a:xfrm>
        </p:spPr>
        <p:txBody>
          <a:bodyPr>
            <a:noAutofit/>
          </a:bodyPr>
          <a:lstStyle/>
          <a:p>
            <a:r>
              <a:rPr lang="tr-TR" sz="2800" dirty="0" smtClean="0">
                <a:ln>
                  <a:solidFill>
                    <a:schemeClr val="bg1"/>
                  </a:solidFill>
                </a:ln>
                <a:solidFill>
                  <a:schemeClr val="bg1"/>
                </a:solidFill>
                <a:latin typeface="Imprint MT Shadow" panose="04020605060303030202" pitchFamily="82" charset="0"/>
              </a:rPr>
              <a:t>TEMEL KAVRAMLAR</a:t>
            </a:r>
            <a:endParaRPr lang="tr-TR" sz="2800" dirty="0">
              <a:ln>
                <a:solidFill>
                  <a:schemeClr val="bg1"/>
                </a:solidFill>
              </a:ln>
              <a:solidFill>
                <a:schemeClr val="bg1"/>
              </a:solidFill>
              <a:latin typeface="Imprint MT Shadow" panose="04020605060303030202" pitchFamily="82" charset="0"/>
            </a:endParaRPr>
          </a:p>
        </p:txBody>
      </p:sp>
      <p:sp>
        <p:nvSpPr>
          <p:cNvPr id="13" name="İçerik Yer Tutucusu 2"/>
          <p:cNvSpPr>
            <a:spLocks noGrp="1"/>
          </p:cNvSpPr>
          <p:nvPr>
            <p:ph idx="1"/>
          </p:nvPr>
        </p:nvSpPr>
        <p:spPr>
          <a:xfrm>
            <a:off x="526068" y="1412776"/>
            <a:ext cx="8222395" cy="4608512"/>
          </a:xfrm>
        </p:spPr>
        <p:txBody>
          <a:bodyPr>
            <a:noAutofit/>
          </a:bodyPr>
          <a:lstStyle/>
          <a:p>
            <a:pPr marL="0" indent="0">
              <a:buNone/>
            </a:pPr>
            <a:r>
              <a:rPr lang="tr-TR" sz="3600" b="1" dirty="0" smtClean="0">
                <a:solidFill>
                  <a:srgbClr val="C00000"/>
                </a:solidFill>
              </a:rPr>
              <a:t>Strateji </a:t>
            </a:r>
            <a:r>
              <a:rPr lang="tr-TR" sz="3600" b="1" dirty="0">
                <a:solidFill>
                  <a:srgbClr val="C00000"/>
                </a:solidFill>
              </a:rPr>
              <a:t>Geliştirme </a:t>
            </a:r>
            <a:r>
              <a:rPr lang="tr-TR" sz="3600" b="1" dirty="0" smtClean="0">
                <a:solidFill>
                  <a:srgbClr val="C00000"/>
                </a:solidFill>
              </a:rPr>
              <a:t>Kurulunun Görevleri:</a:t>
            </a:r>
            <a:endParaRPr lang="tr-TR" sz="3600" dirty="0">
              <a:solidFill>
                <a:srgbClr val="C00000"/>
              </a:solidFill>
            </a:endParaRPr>
          </a:p>
          <a:p>
            <a:pPr>
              <a:buClr>
                <a:srgbClr val="C00000"/>
              </a:buClr>
              <a:buFont typeface="Arial" panose="020B0604020202020204" pitchFamily="34" charset="0"/>
              <a:buChar char="•"/>
            </a:pPr>
            <a:r>
              <a:rPr lang="tr-TR" dirty="0" smtClean="0"/>
              <a:t>Stratejik </a:t>
            </a:r>
            <a:r>
              <a:rPr lang="tr-TR" dirty="0"/>
              <a:t>planlama ekibini ve hazırlık programını </a:t>
            </a:r>
            <a:r>
              <a:rPr lang="tr-TR" dirty="0" smtClean="0"/>
              <a:t>onaylar,</a:t>
            </a:r>
          </a:p>
          <a:p>
            <a:pPr>
              <a:buClr>
                <a:srgbClr val="C00000"/>
              </a:buClr>
              <a:buFont typeface="Arial" panose="020B0604020202020204" pitchFamily="34" charset="0"/>
              <a:buChar char="•"/>
            </a:pPr>
            <a:r>
              <a:rPr lang="tr-TR" sz="2600" dirty="0" smtClean="0"/>
              <a:t>Stratejik Planlama sürecinin </a:t>
            </a:r>
            <a:r>
              <a:rPr lang="tr-TR" sz="2600" dirty="0"/>
              <a:t>ana aşamaları ile çıktılarını kontrol </a:t>
            </a:r>
            <a:r>
              <a:rPr lang="tr-TR" sz="2600" dirty="0" smtClean="0"/>
              <a:t>eder,</a:t>
            </a:r>
          </a:p>
          <a:p>
            <a:pPr>
              <a:buClr>
                <a:srgbClr val="C00000"/>
              </a:buClr>
              <a:buFont typeface="Arial" panose="020B0604020202020204" pitchFamily="34" charset="0"/>
              <a:buChar char="•"/>
            </a:pPr>
            <a:r>
              <a:rPr lang="tr-TR" sz="2600" dirty="0" smtClean="0"/>
              <a:t>Harcama </a:t>
            </a:r>
            <a:r>
              <a:rPr lang="tr-TR" sz="2600" dirty="0"/>
              <a:t>birimlerinin stratejik planlama sürecine aktif katılımını sağlar ve tartışmalı hususları görüşüp karara bağlar</a:t>
            </a:r>
            <a:r>
              <a:rPr lang="tr-TR" sz="2600" dirty="0" smtClean="0"/>
              <a:t>.</a:t>
            </a:r>
          </a:p>
          <a:p>
            <a:pPr>
              <a:buClr>
                <a:srgbClr val="C00000"/>
              </a:buClr>
              <a:buFont typeface="Arial" panose="020B0604020202020204" pitchFamily="34" charset="0"/>
              <a:buChar char="•"/>
            </a:pPr>
            <a:r>
              <a:rPr lang="tr-TR" sz="2600" dirty="0" smtClean="0"/>
              <a:t>Alternatif </a:t>
            </a:r>
            <a:r>
              <a:rPr lang="tr-TR" sz="2600" dirty="0"/>
              <a:t>misyon, vizyon ve temel değerler taslakları ile taslak amaçlar ve hedef kartlarını değerlendirerek nihai hale getirir. </a:t>
            </a:r>
          </a:p>
        </p:txBody>
      </p:sp>
      <p:sp>
        <p:nvSpPr>
          <p:cNvPr id="14" name="5 Altbilgi Yer Tutucusu"/>
          <p:cNvSpPr txBox="1">
            <a:spLocks/>
          </p:cNvSpPr>
          <p:nvPr/>
        </p:nvSpPr>
        <p:spPr>
          <a:xfrm>
            <a:off x="6516216" y="6237312"/>
            <a:ext cx="2539800" cy="501582"/>
          </a:xfrm>
          <a:prstGeom prst="rect">
            <a:avLst/>
          </a:prstGeom>
        </p:spPr>
        <p:txBody>
          <a:bodyPr vert="horz" anchor="b"/>
          <a:lstStyle>
            <a:defPPr>
              <a:defRPr lang="tr-TR"/>
            </a:defPPr>
            <a:lvl1pPr marL="0" algn="r" defTabSz="914400" rtl="0" eaLnBrk="1" latinLnBrk="0" hangingPunct="1">
              <a:defRPr kumimoji="0" sz="1000" kern="1200">
                <a:solidFill>
                  <a:schemeClr val="accent1">
                    <a:tint val="2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200" dirty="0" smtClean="0">
                <a:solidFill>
                  <a:srgbClr val="00B050"/>
                </a:solidFill>
                <a:latin typeface="Imprint MT Shadow" panose="04020605060303030202" pitchFamily="82" charset="0"/>
              </a:rPr>
              <a:t>Strateji </a:t>
            </a:r>
            <a:r>
              <a:rPr lang="tr-TR" sz="1200" dirty="0">
                <a:solidFill>
                  <a:srgbClr val="00B050"/>
                </a:solidFill>
                <a:latin typeface="Imprint MT Shadow" panose="04020605060303030202" pitchFamily="82" charset="0"/>
              </a:rPr>
              <a:t>Geliştirme Daire Başkanlığı</a:t>
            </a:r>
          </a:p>
        </p:txBody>
      </p:sp>
      <p:sp>
        <p:nvSpPr>
          <p:cNvPr id="5" name="Slayt Numarası Yer Tutucusu 4"/>
          <p:cNvSpPr>
            <a:spLocks noGrp="1"/>
          </p:cNvSpPr>
          <p:nvPr>
            <p:ph type="sldNum" sz="quarter" idx="12"/>
          </p:nvPr>
        </p:nvSpPr>
        <p:spPr/>
        <p:txBody>
          <a:bodyPr/>
          <a:lstStyle/>
          <a:p>
            <a:fld id="{B1DEFA8C-F947-479F-BE07-76B6B3F80BF1}" type="slidenum">
              <a:rPr lang="tr-TR" smtClean="0"/>
              <a:pPr/>
              <a:t>11</a:t>
            </a:fld>
            <a:endParaRPr lang="tr-TR"/>
          </a:p>
        </p:txBody>
      </p:sp>
    </p:spTree>
    <p:extLst>
      <p:ext uri="{BB962C8B-B14F-4D97-AF65-F5344CB8AC3E}">
        <p14:creationId xmlns:p14="http://schemas.microsoft.com/office/powerpoint/2010/main" val="3324765355"/>
      </p:ext>
    </p:extLst>
  </p:cSld>
  <p:clrMapOvr>
    <a:masterClrMapping/>
  </p:clrMapOvr>
  <p:transition spd="med">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descr="C:\Documents and Settings\Yasemin.KLMN-AA0CC8569B\Desktop\Stratejik Yonetim\soyut\Kullanılanlar\Abstract-White-16981.jpg"/>
          <p:cNvPicPr>
            <a:picLocks noChangeAspect="1" noChangeArrowheads="1"/>
          </p:cNvPicPr>
          <p:nvPr/>
        </p:nvPicPr>
        <p:blipFill rotWithShape="1">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l="39528"/>
          <a:stretch/>
        </p:blipFill>
        <p:spPr bwMode="auto">
          <a:xfrm>
            <a:off x="-16903" y="-9061"/>
            <a:ext cx="8765367" cy="5958341"/>
          </a:xfrm>
          <a:prstGeom prst="rect">
            <a:avLst/>
          </a:prstGeom>
          <a:noFill/>
          <a:extLst>
            <a:ext uri="{909E8E84-426E-40DD-AFC4-6F175D3DCCD1}">
              <a14:hiddenFill xmlns:a14="http://schemas.microsoft.com/office/drawing/2010/main">
                <a:solidFill>
                  <a:srgbClr val="FFFFFF"/>
                </a:solidFill>
              </a14:hiddenFill>
            </a:ext>
          </a:extLst>
        </p:spPr>
      </p:pic>
      <p:pic>
        <p:nvPicPr>
          <p:cNvPr id="8" name="Resim 7" descr="C:\Users\EXPER\Desktop\AdiyamanUniLogo.png"/>
          <p:cNvPicPr>
            <a:picLocks noChangeAspect="1"/>
          </p:cNvPicPr>
          <p:nvPr/>
        </p:nvPicPr>
        <p:blipFill>
          <a:blip r:embed="rId4"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5">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7708634" y="448207"/>
            <a:ext cx="864155" cy="864000"/>
          </a:xfrm>
          <a:prstGeom prst="rect">
            <a:avLst/>
          </a:prstGeom>
          <a:noFill/>
          <a:ln>
            <a:noFill/>
          </a:ln>
        </p:spPr>
      </p:pic>
      <p:sp>
        <p:nvSpPr>
          <p:cNvPr id="9" name="1 Başlık"/>
          <p:cNvSpPr txBox="1">
            <a:spLocks/>
          </p:cNvSpPr>
          <p:nvPr/>
        </p:nvSpPr>
        <p:spPr>
          <a:xfrm>
            <a:off x="505097" y="260648"/>
            <a:ext cx="8255531" cy="899153"/>
          </a:xfrm>
          <a:prstGeom prst="rect">
            <a:avLst/>
          </a:prstGeom>
          <a:solidFill>
            <a:srgbClr val="0070C0"/>
          </a:solidFill>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tr-TR" sz="2800" dirty="0">
              <a:ln>
                <a:solidFill>
                  <a:schemeClr val="bg1"/>
                </a:solidFill>
              </a:ln>
              <a:solidFill>
                <a:schemeClr val="bg1"/>
              </a:solidFill>
              <a:latin typeface="Imprint MT Shadow" panose="04020605060303030202" pitchFamily="82" charset="0"/>
            </a:endParaRPr>
          </a:p>
        </p:txBody>
      </p:sp>
      <p:sp>
        <p:nvSpPr>
          <p:cNvPr id="10" name="Başlık 1"/>
          <p:cNvSpPr>
            <a:spLocks noGrp="1"/>
          </p:cNvSpPr>
          <p:nvPr>
            <p:ph type="title"/>
          </p:nvPr>
        </p:nvSpPr>
        <p:spPr>
          <a:xfrm>
            <a:off x="468344" y="421716"/>
            <a:ext cx="7200000" cy="900000"/>
          </a:xfrm>
        </p:spPr>
        <p:txBody>
          <a:bodyPr>
            <a:noAutofit/>
          </a:bodyPr>
          <a:lstStyle/>
          <a:p>
            <a:r>
              <a:rPr lang="tr-TR" sz="2800" dirty="0" smtClean="0">
                <a:ln>
                  <a:solidFill>
                    <a:schemeClr val="bg1"/>
                  </a:solidFill>
                </a:ln>
                <a:solidFill>
                  <a:schemeClr val="bg1"/>
                </a:solidFill>
                <a:latin typeface="Imprint MT Shadow" panose="04020605060303030202" pitchFamily="82" charset="0"/>
              </a:rPr>
              <a:t>TEMEL KAVRAMLAR</a:t>
            </a:r>
            <a:endParaRPr lang="tr-TR" sz="2800" dirty="0">
              <a:ln>
                <a:solidFill>
                  <a:schemeClr val="bg1"/>
                </a:solidFill>
              </a:ln>
              <a:solidFill>
                <a:schemeClr val="bg1"/>
              </a:solidFill>
              <a:latin typeface="Imprint MT Shadow" panose="04020605060303030202" pitchFamily="82" charset="0"/>
            </a:endParaRPr>
          </a:p>
        </p:txBody>
      </p:sp>
      <p:sp>
        <p:nvSpPr>
          <p:cNvPr id="13" name="İçerik Yer Tutucusu 2"/>
          <p:cNvSpPr>
            <a:spLocks noGrp="1"/>
          </p:cNvSpPr>
          <p:nvPr>
            <p:ph idx="1"/>
          </p:nvPr>
        </p:nvSpPr>
        <p:spPr>
          <a:xfrm>
            <a:off x="611560" y="1484784"/>
            <a:ext cx="8086668" cy="4185712"/>
          </a:xfrm>
        </p:spPr>
        <p:txBody>
          <a:bodyPr>
            <a:noAutofit/>
          </a:bodyPr>
          <a:lstStyle/>
          <a:p>
            <a:pPr marL="0" indent="0">
              <a:buNone/>
            </a:pPr>
            <a:r>
              <a:rPr lang="tr-TR" sz="4000" b="1" dirty="0" smtClean="0">
                <a:solidFill>
                  <a:srgbClr val="C00000"/>
                </a:solidFill>
              </a:rPr>
              <a:t>Stratejik </a:t>
            </a:r>
            <a:r>
              <a:rPr lang="tr-TR" sz="4000" b="1" dirty="0">
                <a:solidFill>
                  <a:srgbClr val="C00000"/>
                </a:solidFill>
              </a:rPr>
              <a:t>Planlama </a:t>
            </a:r>
            <a:r>
              <a:rPr lang="tr-TR" sz="4000" b="1" dirty="0" smtClean="0">
                <a:solidFill>
                  <a:srgbClr val="C00000"/>
                </a:solidFill>
              </a:rPr>
              <a:t>Ekibi: </a:t>
            </a:r>
            <a:endParaRPr lang="tr-TR" sz="4000" dirty="0">
              <a:solidFill>
                <a:srgbClr val="C00000"/>
              </a:solidFill>
            </a:endParaRPr>
          </a:p>
          <a:p>
            <a:pPr>
              <a:buClr>
                <a:srgbClr val="C00000"/>
              </a:buClr>
              <a:buFont typeface="Arial" panose="020B0604020202020204" pitchFamily="34" charset="0"/>
              <a:buChar char="•"/>
            </a:pPr>
            <a:r>
              <a:rPr lang="tr-TR" sz="3600" dirty="0" smtClean="0"/>
              <a:t>Bir </a:t>
            </a:r>
            <a:r>
              <a:rPr lang="tr-TR" sz="3600" dirty="0"/>
              <a:t>rektör </a:t>
            </a:r>
            <a:r>
              <a:rPr lang="tr-TR" sz="3600" dirty="0" smtClean="0"/>
              <a:t>yardımcısının </a:t>
            </a:r>
            <a:r>
              <a:rPr lang="tr-TR" sz="3600" dirty="0"/>
              <a:t>başkanlığında, </a:t>
            </a:r>
            <a:endParaRPr lang="tr-TR" sz="3600" dirty="0" smtClean="0"/>
          </a:p>
          <a:p>
            <a:pPr>
              <a:buClr>
                <a:srgbClr val="C00000"/>
              </a:buClr>
              <a:buFont typeface="Arial" panose="020B0604020202020204" pitchFamily="34" charset="0"/>
              <a:buChar char="•"/>
            </a:pPr>
            <a:r>
              <a:rPr lang="tr-TR" sz="3600" dirty="0" err="1" smtClean="0"/>
              <a:t>SGDB’nin</a:t>
            </a:r>
            <a:r>
              <a:rPr lang="tr-TR" sz="3600" dirty="0" smtClean="0"/>
              <a:t> koordinasyonunda,</a:t>
            </a:r>
          </a:p>
          <a:p>
            <a:pPr>
              <a:buClr>
                <a:srgbClr val="C00000"/>
              </a:buClr>
              <a:buFont typeface="Arial" panose="020B0604020202020204" pitchFamily="34" charset="0"/>
              <a:buChar char="•"/>
            </a:pPr>
            <a:r>
              <a:rPr lang="tr-TR" sz="3600" dirty="0" smtClean="0"/>
              <a:t>Harcama </a:t>
            </a:r>
            <a:r>
              <a:rPr lang="tr-TR" sz="3600" dirty="0"/>
              <a:t>birimlerinin temsilcileri </a:t>
            </a:r>
            <a:r>
              <a:rPr lang="tr-TR" sz="3600" dirty="0" smtClean="0"/>
              <a:t>,</a:t>
            </a:r>
          </a:p>
          <a:p>
            <a:pPr>
              <a:buClr>
                <a:srgbClr val="C00000"/>
              </a:buClr>
              <a:buFont typeface="Arial" panose="020B0604020202020204" pitchFamily="34" charset="0"/>
              <a:buChar char="•"/>
            </a:pPr>
            <a:r>
              <a:rPr lang="tr-TR" sz="3600" dirty="0" smtClean="0"/>
              <a:t>SGDB </a:t>
            </a:r>
            <a:r>
              <a:rPr lang="tr-TR" sz="3600" dirty="0"/>
              <a:t>yöneticisinden oluşur. </a:t>
            </a:r>
          </a:p>
        </p:txBody>
      </p:sp>
      <p:sp>
        <p:nvSpPr>
          <p:cNvPr id="14" name="5 Altbilgi Yer Tutucusu"/>
          <p:cNvSpPr txBox="1">
            <a:spLocks/>
          </p:cNvSpPr>
          <p:nvPr/>
        </p:nvSpPr>
        <p:spPr>
          <a:xfrm>
            <a:off x="6516216" y="6237312"/>
            <a:ext cx="2539800" cy="501582"/>
          </a:xfrm>
          <a:prstGeom prst="rect">
            <a:avLst/>
          </a:prstGeom>
        </p:spPr>
        <p:txBody>
          <a:bodyPr vert="horz" anchor="b"/>
          <a:lstStyle>
            <a:defPPr>
              <a:defRPr lang="tr-TR"/>
            </a:defPPr>
            <a:lvl1pPr marL="0" algn="r" defTabSz="914400" rtl="0" eaLnBrk="1" latinLnBrk="0" hangingPunct="1">
              <a:defRPr kumimoji="0" sz="1000" kern="1200">
                <a:solidFill>
                  <a:schemeClr val="accent1">
                    <a:tint val="2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200" smtClean="0">
                <a:solidFill>
                  <a:srgbClr val="00B050"/>
                </a:solidFill>
                <a:latin typeface="Imprint MT Shadow" panose="04020605060303030202" pitchFamily="82" charset="0"/>
              </a:rPr>
              <a:t>Strateji </a:t>
            </a:r>
            <a:r>
              <a:rPr lang="tr-TR" sz="1200" dirty="0">
                <a:solidFill>
                  <a:srgbClr val="00B050"/>
                </a:solidFill>
                <a:latin typeface="Imprint MT Shadow" panose="04020605060303030202" pitchFamily="82" charset="0"/>
              </a:rPr>
              <a:t>Geliştirme Daire Başkanlığı</a:t>
            </a:r>
          </a:p>
        </p:txBody>
      </p:sp>
      <p:sp>
        <p:nvSpPr>
          <p:cNvPr id="5" name="Slayt Numarası Yer Tutucusu 4"/>
          <p:cNvSpPr>
            <a:spLocks noGrp="1"/>
          </p:cNvSpPr>
          <p:nvPr>
            <p:ph type="sldNum" sz="quarter" idx="12"/>
          </p:nvPr>
        </p:nvSpPr>
        <p:spPr/>
        <p:txBody>
          <a:bodyPr/>
          <a:lstStyle/>
          <a:p>
            <a:fld id="{B1DEFA8C-F947-479F-BE07-76B6B3F80BF1}" type="slidenum">
              <a:rPr lang="tr-TR" smtClean="0"/>
              <a:pPr/>
              <a:t>12</a:t>
            </a:fld>
            <a:endParaRPr lang="tr-TR"/>
          </a:p>
        </p:txBody>
      </p:sp>
    </p:spTree>
    <p:extLst>
      <p:ext uri="{BB962C8B-B14F-4D97-AF65-F5344CB8AC3E}">
        <p14:creationId xmlns:p14="http://schemas.microsoft.com/office/powerpoint/2010/main" val="2159547254"/>
      </p:ext>
    </p:extLst>
  </p:cSld>
  <p:clrMapOvr>
    <a:masterClrMapping/>
  </p:clrMapOvr>
  <p:transition spd="med">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descr="C:\Documents and Settings\Yasemin.KLMN-AA0CC8569B\Desktop\Stratejik Yonetim\soyut\Kullanılanlar\Abstract-White-16981.jpg"/>
          <p:cNvPicPr>
            <a:picLocks noChangeAspect="1" noChangeArrowheads="1"/>
          </p:cNvPicPr>
          <p:nvPr/>
        </p:nvPicPr>
        <p:blipFill rotWithShape="1">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l="39528"/>
          <a:stretch/>
        </p:blipFill>
        <p:spPr bwMode="auto">
          <a:xfrm>
            <a:off x="107504" y="116631"/>
            <a:ext cx="8856984" cy="5976665"/>
          </a:xfrm>
          <a:prstGeom prst="rect">
            <a:avLst/>
          </a:prstGeom>
          <a:noFill/>
          <a:extLst>
            <a:ext uri="{909E8E84-426E-40DD-AFC4-6F175D3DCCD1}">
              <a14:hiddenFill xmlns:a14="http://schemas.microsoft.com/office/drawing/2010/main">
                <a:solidFill>
                  <a:srgbClr val="FFFFFF"/>
                </a:solidFill>
              </a14:hiddenFill>
            </a:ext>
          </a:extLst>
        </p:spPr>
      </p:pic>
      <p:pic>
        <p:nvPicPr>
          <p:cNvPr id="8" name="Resim 7" descr="C:\Users\EXPER\Desktop\AdiyamanUniLogo.png"/>
          <p:cNvPicPr>
            <a:picLocks noChangeAspect="1"/>
          </p:cNvPicPr>
          <p:nvPr/>
        </p:nvPicPr>
        <p:blipFill>
          <a:blip r:embed="rId4"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5">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7708634" y="448207"/>
            <a:ext cx="864155" cy="864000"/>
          </a:xfrm>
          <a:prstGeom prst="rect">
            <a:avLst/>
          </a:prstGeom>
          <a:noFill/>
          <a:ln>
            <a:noFill/>
          </a:ln>
        </p:spPr>
      </p:pic>
      <p:sp>
        <p:nvSpPr>
          <p:cNvPr id="9" name="1 Başlık"/>
          <p:cNvSpPr txBox="1">
            <a:spLocks/>
          </p:cNvSpPr>
          <p:nvPr/>
        </p:nvSpPr>
        <p:spPr>
          <a:xfrm>
            <a:off x="505097" y="408886"/>
            <a:ext cx="8279271" cy="912830"/>
          </a:xfrm>
          <a:prstGeom prst="rect">
            <a:avLst/>
          </a:prstGeom>
          <a:solidFill>
            <a:srgbClr val="0070C0"/>
          </a:solidFill>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tr-TR" sz="2800" dirty="0">
              <a:ln>
                <a:solidFill>
                  <a:schemeClr val="bg1"/>
                </a:solidFill>
              </a:ln>
              <a:solidFill>
                <a:schemeClr val="bg1"/>
              </a:solidFill>
              <a:latin typeface="Imprint MT Shadow" panose="04020605060303030202" pitchFamily="82" charset="0"/>
            </a:endParaRPr>
          </a:p>
        </p:txBody>
      </p:sp>
      <p:sp>
        <p:nvSpPr>
          <p:cNvPr id="10" name="Başlık 1"/>
          <p:cNvSpPr>
            <a:spLocks noGrp="1"/>
          </p:cNvSpPr>
          <p:nvPr>
            <p:ph type="title"/>
          </p:nvPr>
        </p:nvSpPr>
        <p:spPr>
          <a:xfrm>
            <a:off x="468344" y="408886"/>
            <a:ext cx="7200000" cy="912830"/>
          </a:xfrm>
        </p:spPr>
        <p:txBody>
          <a:bodyPr>
            <a:noAutofit/>
          </a:bodyPr>
          <a:lstStyle/>
          <a:p>
            <a:r>
              <a:rPr lang="tr-TR" sz="2800" dirty="0" smtClean="0">
                <a:ln>
                  <a:solidFill>
                    <a:schemeClr val="bg1"/>
                  </a:solidFill>
                </a:ln>
                <a:solidFill>
                  <a:schemeClr val="bg1"/>
                </a:solidFill>
                <a:latin typeface="Imprint MT Shadow" panose="04020605060303030202" pitchFamily="82" charset="0"/>
              </a:rPr>
              <a:t>TEMEL KAVRAMLAR</a:t>
            </a:r>
            <a:endParaRPr lang="tr-TR" sz="2800" dirty="0">
              <a:ln>
                <a:solidFill>
                  <a:schemeClr val="bg1"/>
                </a:solidFill>
              </a:ln>
              <a:solidFill>
                <a:schemeClr val="bg1"/>
              </a:solidFill>
              <a:latin typeface="Imprint MT Shadow" panose="04020605060303030202" pitchFamily="82" charset="0"/>
            </a:endParaRPr>
          </a:p>
        </p:txBody>
      </p:sp>
      <p:sp>
        <p:nvSpPr>
          <p:cNvPr id="13" name="İçerik Yer Tutucusu 2"/>
          <p:cNvSpPr>
            <a:spLocks noGrp="1"/>
          </p:cNvSpPr>
          <p:nvPr>
            <p:ph idx="1"/>
          </p:nvPr>
        </p:nvSpPr>
        <p:spPr>
          <a:xfrm>
            <a:off x="470983" y="1628800"/>
            <a:ext cx="8086668" cy="4392488"/>
          </a:xfrm>
        </p:spPr>
        <p:txBody>
          <a:bodyPr>
            <a:noAutofit/>
          </a:bodyPr>
          <a:lstStyle/>
          <a:p>
            <a:pPr marL="0" indent="0">
              <a:buNone/>
            </a:pPr>
            <a:r>
              <a:rPr lang="tr-TR" sz="3600" b="1" dirty="0" smtClean="0">
                <a:solidFill>
                  <a:srgbClr val="C00000"/>
                </a:solidFill>
              </a:rPr>
              <a:t>Ekibin Görevleri:</a:t>
            </a:r>
            <a:endParaRPr lang="tr-TR" sz="3600" dirty="0">
              <a:solidFill>
                <a:srgbClr val="C00000"/>
              </a:solidFill>
            </a:endParaRPr>
          </a:p>
          <a:p>
            <a:pPr algn="just">
              <a:buClr>
                <a:srgbClr val="C00000"/>
              </a:buClr>
              <a:buFont typeface="Arial" panose="020B0604020202020204" pitchFamily="34" charset="0"/>
              <a:buChar char="•"/>
            </a:pPr>
            <a:r>
              <a:rPr lang="tr-TR" sz="3200" dirty="0" smtClean="0"/>
              <a:t>Hazırlık </a:t>
            </a:r>
            <a:r>
              <a:rPr lang="tr-TR" sz="3200" dirty="0"/>
              <a:t>programının </a:t>
            </a:r>
            <a:r>
              <a:rPr lang="tr-TR" sz="3200" dirty="0" smtClean="0"/>
              <a:t>oluşturulması,</a:t>
            </a:r>
          </a:p>
          <a:p>
            <a:pPr algn="just">
              <a:buClr>
                <a:srgbClr val="C00000"/>
              </a:buClr>
              <a:buFont typeface="Arial" panose="020B0604020202020204" pitchFamily="34" charset="0"/>
              <a:buChar char="•"/>
            </a:pPr>
            <a:r>
              <a:rPr lang="tr-TR" sz="3200" dirty="0" smtClean="0"/>
              <a:t>Stratejik </a:t>
            </a:r>
            <a:r>
              <a:rPr lang="tr-TR" sz="3200" dirty="0"/>
              <a:t>planlama sürecinin hazırlık programına uygun olarak </a:t>
            </a:r>
            <a:r>
              <a:rPr lang="tr-TR" sz="3200" dirty="0" smtClean="0"/>
              <a:t>yürütülmesi,</a:t>
            </a:r>
          </a:p>
          <a:p>
            <a:pPr algn="just">
              <a:buClr>
                <a:srgbClr val="C00000"/>
              </a:buClr>
              <a:buFont typeface="Arial" panose="020B0604020202020204" pitchFamily="34" charset="0"/>
              <a:buChar char="•"/>
            </a:pPr>
            <a:r>
              <a:rPr lang="tr-TR" sz="3200" dirty="0"/>
              <a:t>G</a:t>
            </a:r>
            <a:r>
              <a:rPr lang="tr-TR" sz="3200" dirty="0" smtClean="0"/>
              <a:t>erekli </a:t>
            </a:r>
            <a:r>
              <a:rPr lang="tr-TR" sz="3200" dirty="0"/>
              <a:t>faaliyetlerin koordine </a:t>
            </a:r>
            <a:r>
              <a:rPr lang="tr-TR" sz="3200" dirty="0" smtClean="0"/>
              <a:t>edilmesi,</a:t>
            </a:r>
          </a:p>
          <a:p>
            <a:pPr algn="just">
              <a:buClr>
                <a:srgbClr val="C00000"/>
              </a:buClr>
              <a:buFont typeface="Arial" panose="020B0604020202020204" pitchFamily="34" charset="0"/>
              <a:buChar char="•"/>
            </a:pPr>
            <a:r>
              <a:rPr lang="tr-TR" sz="3200" dirty="0" smtClean="0"/>
              <a:t> Strateji </a:t>
            </a:r>
            <a:r>
              <a:rPr lang="tr-TR" sz="3200" dirty="0"/>
              <a:t>Geliştirme Kurulunun uygun görüşüne ve </a:t>
            </a:r>
            <a:r>
              <a:rPr lang="tr-TR" sz="3200" dirty="0" smtClean="0"/>
              <a:t>rektörün </a:t>
            </a:r>
            <a:r>
              <a:rPr lang="tr-TR" sz="3200" dirty="0"/>
              <a:t>onayına sunulacak </a:t>
            </a:r>
            <a:r>
              <a:rPr lang="tr-TR" sz="3200" dirty="0" smtClean="0"/>
              <a:t>belgelerin hazırlanmasından </a:t>
            </a:r>
            <a:r>
              <a:rPr lang="tr-TR" sz="3200" dirty="0"/>
              <a:t>sorumludur. </a:t>
            </a:r>
          </a:p>
        </p:txBody>
      </p:sp>
      <p:sp>
        <p:nvSpPr>
          <p:cNvPr id="14" name="5 Altbilgi Yer Tutucusu"/>
          <p:cNvSpPr txBox="1">
            <a:spLocks/>
          </p:cNvSpPr>
          <p:nvPr/>
        </p:nvSpPr>
        <p:spPr>
          <a:xfrm>
            <a:off x="107504" y="6233312"/>
            <a:ext cx="2539800" cy="501582"/>
          </a:xfrm>
          <a:prstGeom prst="rect">
            <a:avLst/>
          </a:prstGeom>
        </p:spPr>
        <p:txBody>
          <a:bodyPr vert="horz" anchor="b"/>
          <a:lstStyle>
            <a:defPPr>
              <a:defRPr lang="tr-TR"/>
            </a:defPPr>
            <a:lvl1pPr marL="0" algn="r" defTabSz="914400" rtl="0" eaLnBrk="1" latinLnBrk="0" hangingPunct="1">
              <a:defRPr kumimoji="0" sz="1000" kern="1200">
                <a:solidFill>
                  <a:schemeClr val="accent1">
                    <a:tint val="2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200" smtClean="0">
                <a:solidFill>
                  <a:srgbClr val="00B050"/>
                </a:solidFill>
                <a:latin typeface="Imprint MT Shadow" panose="04020605060303030202" pitchFamily="82" charset="0"/>
              </a:rPr>
              <a:t>Strateji </a:t>
            </a:r>
            <a:r>
              <a:rPr lang="tr-TR" sz="1200" dirty="0">
                <a:solidFill>
                  <a:srgbClr val="00B050"/>
                </a:solidFill>
                <a:latin typeface="Imprint MT Shadow" panose="04020605060303030202" pitchFamily="82" charset="0"/>
              </a:rPr>
              <a:t>Geliştirme Daire Başkanlığı</a:t>
            </a:r>
          </a:p>
        </p:txBody>
      </p:sp>
      <p:sp>
        <p:nvSpPr>
          <p:cNvPr id="5" name="Slayt Numarası Yer Tutucusu 4"/>
          <p:cNvSpPr>
            <a:spLocks noGrp="1"/>
          </p:cNvSpPr>
          <p:nvPr>
            <p:ph type="sldNum" sz="quarter" idx="12"/>
          </p:nvPr>
        </p:nvSpPr>
        <p:spPr/>
        <p:txBody>
          <a:bodyPr/>
          <a:lstStyle/>
          <a:p>
            <a:fld id="{B1DEFA8C-F947-479F-BE07-76B6B3F80BF1}" type="slidenum">
              <a:rPr lang="tr-TR" smtClean="0"/>
              <a:pPr/>
              <a:t>13</a:t>
            </a:fld>
            <a:endParaRPr lang="tr-TR"/>
          </a:p>
        </p:txBody>
      </p:sp>
    </p:spTree>
    <p:extLst>
      <p:ext uri="{BB962C8B-B14F-4D97-AF65-F5344CB8AC3E}">
        <p14:creationId xmlns:p14="http://schemas.microsoft.com/office/powerpoint/2010/main" val="3709649051"/>
      </p:ext>
    </p:extLst>
  </p:cSld>
  <p:clrMapOvr>
    <a:masterClrMapping/>
  </p:clrMapOvr>
  <p:transition spd="med">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descr="C:\Documents and Settings\Yasemin.KLMN-AA0CC8569B\Desktop\Stratejik Yonetim\soyut\Kullanılanlar\Abstract-White-16981.jpg"/>
          <p:cNvPicPr>
            <a:picLocks noChangeAspect="1" noChangeArrowheads="1"/>
          </p:cNvPicPr>
          <p:nvPr/>
        </p:nvPicPr>
        <p:blipFill rotWithShape="1">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l="39528"/>
          <a:stretch/>
        </p:blipFill>
        <p:spPr bwMode="auto">
          <a:xfrm>
            <a:off x="251519" y="116632"/>
            <a:ext cx="8568953" cy="5760640"/>
          </a:xfrm>
          <a:prstGeom prst="rect">
            <a:avLst/>
          </a:prstGeom>
          <a:noFill/>
          <a:extLst>
            <a:ext uri="{909E8E84-426E-40DD-AFC4-6F175D3DCCD1}">
              <a14:hiddenFill xmlns:a14="http://schemas.microsoft.com/office/drawing/2010/main">
                <a:solidFill>
                  <a:srgbClr val="FFFFFF"/>
                </a:solidFill>
              </a14:hiddenFill>
            </a:ext>
          </a:extLst>
        </p:spPr>
      </p:pic>
      <p:pic>
        <p:nvPicPr>
          <p:cNvPr id="8" name="Resim 7" descr="C:\Users\EXPER\Desktop\AdiyamanUniLogo.png"/>
          <p:cNvPicPr>
            <a:picLocks noChangeAspect="1"/>
          </p:cNvPicPr>
          <p:nvPr/>
        </p:nvPicPr>
        <p:blipFill>
          <a:blip r:embed="rId4"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5">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7708634" y="448207"/>
            <a:ext cx="864155" cy="864000"/>
          </a:xfrm>
          <a:prstGeom prst="rect">
            <a:avLst/>
          </a:prstGeom>
          <a:noFill/>
          <a:ln>
            <a:noFill/>
          </a:ln>
        </p:spPr>
      </p:pic>
      <p:sp>
        <p:nvSpPr>
          <p:cNvPr id="9" name="1 Başlık"/>
          <p:cNvSpPr txBox="1">
            <a:spLocks/>
          </p:cNvSpPr>
          <p:nvPr/>
        </p:nvSpPr>
        <p:spPr>
          <a:xfrm>
            <a:off x="505097" y="408886"/>
            <a:ext cx="8315375" cy="900000"/>
          </a:xfrm>
          <a:prstGeom prst="rect">
            <a:avLst/>
          </a:prstGeom>
          <a:solidFill>
            <a:srgbClr val="0070C0"/>
          </a:solidFill>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tr-TR" sz="2800" dirty="0">
              <a:ln>
                <a:solidFill>
                  <a:schemeClr val="bg1"/>
                </a:solidFill>
              </a:ln>
              <a:solidFill>
                <a:schemeClr val="bg1"/>
              </a:solidFill>
              <a:latin typeface="Imprint MT Shadow" panose="04020605060303030202" pitchFamily="82" charset="0"/>
            </a:endParaRPr>
          </a:p>
        </p:txBody>
      </p:sp>
      <p:sp>
        <p:nvSpPr>
          <p:cNvPr id="10" name="Başlık 1"/>
          <p:cNvSpPr>
            <a:spLocks noGrp="1"/>
          </p:cNvSpPr>
          <p:nvPr>
            <p:ph type="title"/>
          </p:nvPr>
        </p:nvSpPr>
        <p:spPr>
          <a:xfrm>
            <a:off x="468344" y="421716"/>
            <a:ext cx="7200000" cy="900000"/>
          </a:xfrm>
        </p:spPr>
        <p:txBody>
          <a:bodyPr>
            <a:noAutofit/>
          </a:bodyPr>
          <a:lstStyle/>
          <a:p>
            <a:r>
              <a:rPr lang="tr-TR" sz="2800" dirty="0" smtClean="0">
                <a:ln>
                  <a:solidFill>
                    <a:schemeClr val="bg1"/>
                  </a:solidFill>
                </a:ln>
                <a:solidFill>
                  <a:schemeClr val="bg1"/>
                </a:solidFill>
                <a:latin typeface="Imprint MT Shadow" panose="04020605060303030202" pitchFamily="82" charset="0"/>
              </a:rPr>
              <a:t>TEMEL KAVRAMLAR</a:t>
            </a:r>
            <a:endParaRPr lang="tr-TR" sz="2800" dirty="0">
              <a:ln>
                <a:solidFill>
                  <a:schemeClr val="bg1"/>
                </a:solidFill>
              </a:ln>
              <a:solidFill>
                <a:schemeClr val="bg1"/>
              </a:solidFill>
              <a:latin typeface="Imprint MT Shadow" panose="04020605060303030202" pitchFamily="82" charset="0"/>
            </a:endParaRPr>
          </a:p>
        </p:txBody>
      </p:sp>
      <p:sp>
        <p:nvSpPr>
          <p:cNvPr id="13" name="İçerik Yer Tutucusu 2"/>
          <p:cNvSpPr>
            <a:spLocks noGrp="1"/>
          </p:cNvSpPr>
          <p:nvPr>
            <p:ph idx="1"/>
          </p:nvPr>
        </p:nvSpPr>
        <p:spPr>
          <a:xfrm>
            <a:off x="526069" y="1321716"/>
            <a:ext cx="8086668" cy="4957126"/>
          </a:xfrm>
        </p:spPr>
        <p:txBody>
          <a:bodyPr>
            <a:noAutofit/>
          </a:bodyPr>
          <a:lstStyle/>
          <a:p>
            <a:pPr marL="0" indent="0">
              <a:buNone/>
            </a:pPr>
            <a:r>
              <a:rPr lang="tr-TR" sz="3300" b="1" dirty="0">
                <a:solidFill>
                  <a:srgbClr val="C00000"/>
                </a:solidFill>
              </a:rPr>
              <a:t>Ekip</a:t>
            </a:r>
            <a:r>
              <a:rPr lang="tr-TR" sz="3300" b="1" dirty="0" smtClean="0">
                <a:solidFill>
                  <a:srgbClr val="FF0000"/>
                </a:solidFill>
              </a:rPr>
              <a:t> </a:t>
            </a:r>
            <a:r>
              <a:rPr lang="tr-TR" sz="3300" b="1" dirty="0" smtClean="0">
                <a:solidFill>
                  <a:srgbClr val="C00000"/>
                </a:solidFill>
              </a:rPr>
              <a:t>Başkanı</a:t>
            </a:r>
            <a:r>
              <a:rPr lang="tr-TR" sz="3300" dirty="0">
                <a:solidFill>
                  <a:srgbClr val="C00000"/>
                </a:solidFill>
              </a:rPr>
              <a:t>:</a:t>
            </a:r>
            <a:endParaRPr lang="tr-TR" sz="3300" dirty="0" smtClean="0">
              <a:solidFill>
                <a:srgbClr val="C00000"/>
              </a:solidFill>
            </a:endParaRPr>
          </a:p>
          <a:p>
            <a:pPr algn="just">
              <a:buClr>
                <a:srgbClr val="C00000"/>
              </a:buClr>
              <a:buFont typeface="Arial" panose="020B0604020202020204" pitchFamily="34" charset="0"/>
              <a:buChar char="•"/>
            </a:pPr>
            <a:r>
              <a:rPr lang="tr-TR" sz="3300" dirty="0" smtClean="0"/>
              <a:t>Ekibin oluşturulması,</a:t>
            </a:r>
          </a:p>
          <a:p>
            <a:pPr algn="just">
              <a:buClr>
                <a:srgbClr val="C00000"/>
              </a:buClr>
              <a:buFont typeface="Arial" panose="020B0604020202020204" pitchFamily="34" charset="0"/>
              <a:buChar char="•"/>
            </a:pPr>
            <a:r>
              <a:rPr lang="tr-TR" sz="3300" dirty="0" smtClean="0"/>
              <a:t>Çalışmaların </a:t>
            </a:r>
            <a:r>
              <a:rPr lang="tr-TR" sz="3300" dirty="0"/>
              <a:t>planlanması, </a:t>
            </a:r>
            <a:endParaRPr lang="tr-TR" sz="3300" dirty="0" smtClean="0"/>
          </a:p>
          <a:p>
            <a:pPr algn="just">
              <a:buClr>
                <a:srgbClr val="C00000"/>
              </a:buClr>
              <a:buFont typeface="Arial" panose="020B0604020202020204" pitchFamily="34" charset="0"/>
              <a:buChar char="•"/>
            </a:pPr>
            <a:r>
              <a:rPr lang="tr-TR" sz="3300" dirty="0" smtClean="0"/>
              <a:t>Ekip </a:t>
            </a:r>
            <a:r>
              <a:rPr lang="tr-TR" sz="3300" dirty="0"/>
              <a:t>içi görevlendirmelerin yapılması, </a:t>
            </a:r>
            <a:endParaRPr lang="tr-TR" sz="3300" dirty="0" smtClean="0"/>
          </a:p>
          <a:p>
            <a:pPr algn="just">
              <a:buClr>
                <a:srgbClr val="C00000"/>
              </a:buClr>
              <a:buFont typeface="Arial" panose="020B0604020202020204" pitchFamily="34" charset="0"/>
              <a:buChar char="•"/>
            </a:pPr>
            <a:r>
              <a:rPr lang="tr-TR" sz="3300" dirty="0" smtClean="0"/>
              <a:t>Ekip </a:t>
            </a:r>
            <a:r>
              <a:rPr lang="tr-TR" sz="3300" dirty="0"/>
              <a:t>üyelerinin </a:t>
            </a:r>
            <a:r>
              <a:rPr lang="tr-TR" sz="3300" dirty="0" smtClean="0"/>
              <a:t>motivasyonu, </a:t>
            </a:r>
          </a:p>
          <a:p>
            <a:pPr algn="just">
              <a:buClr>
                <a:srgbClr val="C00000"/>
              </a:buClr>
              <a:buFont typeface="Arial" panose="020B0604020202020204" pitchFamily="34" charset="0"/>
              <a:buChar char="•"/>
            </a:pPr>
            <a:r>
              <a:rPr lang="tr-TR" sz="3300" dirty="0" smtClean="0"/>
              <a:t>Ekip </a:t>
            </a:r>
            <a:r>
              <a:rPr lang="tr-TR" sz="3300" dirty="0"/>
              <a:t>ve üst yönetim arasında eşgüdüm sağlanması görevlerini yerine getirir. </a:t>
            </a:r>
          </a:p>
        </p:txBody>
      </p:sp>
      <p:sp>
        <p:nvSpPr>
          <p:cNvPr id="14" name="5 Altbilgi Yer Tutucusu"/>
          <p:cNvSpPr txBox="1">
            <a:spLocks/>
          </p:cNvSpPr>
          <p:nvPr/>
        </p:nvSpPr>
        <p:spPr>
          <a:xfrm>
            <a:off x="6516216" y="6237312"/>
            <a:ext cx="2539800" cy="501582"/>
          </a:xfrm>
          <a:prstGeom prst="rect">
            <a:avLst/>
          </a:prstGeom>
        </p:spPr>
        <p:txBody>
          <a:bodyPr vert="horz" anchor="b"/>
          <a:lstStyle>
            <a:defPPr>
              <a:defRPr lang="tr-TR"/>
            </a:defPPr>
            <a:lvl1pPr marL="0" algn="r" defTabSz="914400" rtl="0" eaLnBrk="1" latinLnBrk="0" hangingPunct="1">
              <a:defRPr kumimoji="0" sz="1000" kern="1200">
                <a:solidFill>
                  <a:schemeClr val="accent1">
                    <a:tint val="2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200" dirty="0" smtClean="0">
                <a:solidFill>
                  <a:srgbClr val="00B050"/>
                </a:solidFill>
                <a:latin typeface="Imprint MT Shadow" panose="04020605060303030202" pitchFamily="82" charset="0"/>
              </a:rPr>
              <a:t>Strateji </a:t>
            </a:r>
            <a:r>
              <a:rPr lang="tr-TR" sz="1200" dirty="0">
                <a:solidFill>
                  <a:srgbClr val="00B050"/>
                </a:solidFill>
                <a:latin typeface="Imprint MT Shadow" panose="04020605060303030202" pitchFamily="82" charset="0"/>
              </a:rPr>
              <a:t>Geliştirme Daire Başkanlığı</a:t>
            </a:r>
          </a:p>
        </p:txBody>
      </p:sp>
      <p:sp>
        <p:nvSpPr>
          <p:cNvPr id="5" name="Slayt Numarası Yer Tutucusu 4"/>
          <p:cNvSpPr>
            <a:spLocks noGrp="1"/>
          </p:cNvSpPr>
          <p:nvPr>
            <p:ph type="sldNum" sz="quarter" idx="12"/>
          </p:nvPr>
        </p:nvSpPr>
        <p:spPr/>
        <p:txBody>
          <a:bodyPr/>
          <a:lstStyle/>
          <a:p>
            <a:fld id="{B1DEFA8C-F947-479F-BE07-76B6B3F80BF1}" type="slidenum">
              <a:rPr lang="tr-TR" smtClean="0"/>
              <a:pPr/>
              <a:t>14</a:t>
            </a:fld>
            <a:endParaRPr lang="tr-TR"/>
          </a:p>
        </p:txBody>
      </p:sp>
    </p:spTree>
    <p:extLst>
      <p:ext uri="{BB962C8B-B14F-4D97-AF65-F5344CB8AC3E}">
        <p14:creationId xmlns:p14="http://schemas.microsoft.com/office/powerpoint/2010/main" val="3535313000"/>
      </p:ext>
    </p:extLst>
  </p:cSld>
  <p:clrMapOvr>
    <a:masterClrMapping/>
  </p:clrMapOvr>
  <p:transition spd="med">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descr="C:\Documents and Settings\Yasemin.KLMN-AA0CC8569B\Desktop\Stratejik Yonetim\soyut\Kullanılanlar\Abstract-White-16981.jpg"/>
          <p:cNvPicPr>
            <a:picLocks noChangeAspect="1" noChangeArrowheads="1"/>
          </p:cNvPicPr>
          <p:nvPr/>
        </p:nvPicPr>
        <p:blipFill rotWithShape="1">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l="39528"/>
          <a:stretch/>
        </p:blipFill>
        <p:spPr bwMode="auto">
          <a:xfrm>
            <a:off x="179512" y="59377"/>
            <a:ext cx="8883522" cy="6033919"/>
          </a:xfrm>
          <a:prstGeom prst="rect">
            <a:avLst/>
          </a:prstGeom>
          <a:noFill/>
          <a:extLst>
            <a:ext uri="{909E8E84-426E-40DD-AFC4-6F175D3DCCD1}">
              <a14:hiddenFill xmlns:a14="http://schemas.microsoft.com/office/drawing/2010/main">
                <a:solidFill>
                  <a:srgbClr val="FFFFFF"/>
                </a:solidFill>
              </a14:hiddenFill>
            </a:ext>
          </a:extLst>
        </p:spPr>
      </p:pic>
      <p:pic>
        <p:nvPicPr>
          <p:cNvPr id="8" name="Resim 7" descr="C:\Users\EXPER\Desktop\AdiyamanUniLogo.png"/>
          <p:cNvPicPr>
            <a:picLocks noChangeAspect="1"/>
          </p:cNvPicPr>
          <p:nvPr/>
        </p:nvPicPr>
        <p:blipFill>
          <a:blip r:embed="rId4"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5">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7708634" y="448207"/>
            <a:ext cx="864155" cy="864000"/>
          </a:xfrm>
          <a:prstGeom prst="rect">
            <a:avLst/>
          </a:prstGeom>
          <a:noFill/>
          <a:ln>
            <a:noFill/>
          </a:ln>
        </p:spPr>
      </p:pic>
      <p:sp>
        <p:nvSpPr>
          <p:cNvPr id="9" name="1 Başlık"/>
          <p:cNvSpPr txBox="1">
            <a:spLocks/>
          </p:cNvSpPr>
          <p:nvPr/>
        </p:nvSpPr>
        <p:spPr>
          <a:xfrm>
            <a:off x="179512" y="116632"/>
            <a:ext cx="8748274" cy="902975"/>
          </a:xfrm>
          <a:prstGeom prst="rect">
            <a:avLst/>
          </a:prstGeom>
          <a:solidFill>
            <a:srgbClr val="0070C0"/>
          </a:solidFill>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tr-TR" sz="2800" dirty="0">
              <a:ln>
                <a:solidFill>
                  <a:schemeClr val="bg1"/>
                </a:solidFill>
              </a:ln>
              <a:solidFill>
                <a:schemeClr val="bg1"/>
              </a:solidFill>
              <a:latin typeface="Imprint MT Shadow" panose="04020605060303030202" pitchFamily="82" charset="0"/>
            </a:endParaRPr>
          </a:p>
        </p:txBody>
      </p:sp>
      <p:sp>
        <p:nvSpPr>
          <p:cNvPr id="10" name="Başlık 1"/>
          <p:cNvSpPr>
            <a:spLocks noGrp="1"/>
          </p:cNvSpPr>
          <p:nvPr>
            <p:ph type="title"/>
          </p:nvPr>
        </p:nvSpPr>
        <p:spPr>
          <a:xfrm>
            <a:off x="483688" y="107019"/>
            <a:ext cx="8419750" cy="763575"/>
          </a:xfrm>
        </p:spPr>
        <p:txBody>
          <a:bodyPr>
            <a:noAutofit/>
          </a:bodyPr>
          <a:lstStyle/>
          <a:p>
            <a:r>
              <a:rPr lang="tr-TR" sz="2800" dirty="0" smtClean="0">
                <a:ln>
                  <a:solidFill>
                    <a:schemeClr val="bg1"/>
                  </a:solidFill>
                </a:ln>
                <a:solidFill>
                  <a:schemeClr val="bg1"/>
                </a:solidFill>
                <a:latin typeface="Imprint MT Shadow" panose="04020605060303030202" pitchFamily="82" charset="0"/>
              </a:rPr>
              <a:t>TEMEL KAVRAMLAR</a:t>
            </a:r>
            <a:endParaRPr lang="tr-TR" sz="2800" dirty="0">
              <a:ln>
                <a:solidFill>
                  <a:schemeClr val="bg1"/>
                </a:solidFill>
              </a:ln>
              <a:solidFill>
                <a:schemeClr val="bg1"/>
              </a:solidFill>
              <a:latin typeface="Imprint MT Shadow" panose="04020605060303030202" pitchFamily="82" charset="0"/>
            </a:endParaRPr>
          </a:p>
        </p:txBody>
      </p:sp>
      <p:sp>
        <p:nvSpPr>
          <p:cNvPr id="13" name="İçerik Yer Tutucusu 2"/>
          <p:cNvSpPr>
            <a:spLocks noGrp="1"/>
          </p:cNvSpPr>
          <p:nvPr>
            <p:ph idx="1"/>
          </p:nvPr>
        </p:nvSpPr>
        <p:spPr>
          <a:xfrm>
            <a:off x="79114" y="952892"/>
            <a:ext cx="9084317" cy="5430940"/>
          </a:xfrm>
        </p:spPr>
        <p:txBody>
          <a:bodyPr>
            <a:noAutofit/>
          </a:bodyPr>
          <a:lstStyle/>
          <a:p>
            <a:pPr marL="0" indent="0">
              <a:buNone/>
            </a:pPr>
            <a:r>
              <a:rPr lang="tr-TR" sz="2500" b="1" dirty="0" smtClean="0">
                <a:solidFill>
                  <a:srgbClr val="C00000"/>
                </a:solidFill>
              </a:rPr>
              <a:t>Strateji </a:t>
            </a:r>
            <a:r>
              <a:rPr lang="tr-TR" sz="2500" b="1" dirty="0">
                <a:solidFill>
                  <a:srgbClr val="C00000"/>
                </a:solidFill>
              </a:rPr>
              <a:t>Geliştirme Daire </a:t>
            </a:r>
            <a:r>
              <a:rPr lang="tr-TR" sz="2500" b="1" dirty="0" smtClean="0">
                <a:solidFill>
                  <a:srgbClr val="C00000"/>
                </a:solidFill>
              </a:rPr>
              <a:t>Başkanlığı: </a:t>
            </a:r>
            <a:endParaRPr lang="tr-TR" sz="2500" dirty="0">
              <a:solidFill>
                <a:srgbClr val="C00000"/>
              </a:solidFill>
            </a:endParaRPr>
          </a:p>
          <a:p>
            <a:pPr algn="just">
              <a:buClr>
                <a:srgbClr val="C00000"/>
              </a:buClr>
              <a:buFont typeface="Arial" panose="020B0604020202020204" pitchFamily="34" charset="0"/>
              <a:buChar char="•"/>
            </a:pPr>
            <a:r>
              <a:rPr lang="tr-TR" sz="2500" dirty="0"/>
              <a:t>Üniversitelerde stratejik plan çalışmalarının koordinasyonundan sorumlu birimdir. </a:t>
            </a:r>
            <a:endParaRPr lang="tr-TR" sz="2500" dirty="0" smtClean="0"/>
          </a:p>
          <a:p>
            <a:pPr algn="just">
              <a:buClr>
                <a:srgbClr val="C00000"/>
              </a:buClr>
              <a:buFont typeface="Arial" panose="020B0604020202020204" pitchFamily="34" charset="0"/>
              <a:buChar char="•"/>
            </a:pPr>
            <a:r>
              <a:rPr lang="tr-TR" sz="2500" dirty="0" smtClean="0"/>
              <a:t>SGDB’ </a:t>
            </a:r>
            <a:r>
              <a:rPr lang="tr-TR" sz="2500" dirty="0" err="1" smtClean="0"/>
              <a:t>nin</a:t>
            </a:r>
            <a:r>
              <a:rPr lang="tr-TR" sz="2500" dirty="0" smtClean="0"/>
              <a:t> </a:t>
            </a:r>
            <a:r>
              <a:rPr lang="tr-TR" sz="2500" dirty="0"/>
              <a:t>görevi stratejik planı hazırlamak değil, plan çalışmalarını koordine etmektir</a:t>
            </a:r>
            <a:r>
              <a:rPr lang="tr-TR" sz="2500" dirty="0" smtClean="0"/>
              <a:t>.</a:t>
            </a:r>
          </a:p>
          <a:p>
            <a:pPr algn="just">
              <a:buClr>
                <a:srgbClr val="C00000"/>
              </a:buClr>
              <a:buFont typeface="Arial" panose="020B0604020202020204" pitchFamily="34" charset="0"/>
              <a:buChar char="•"/>
            </a:pPr>
            <a:r>
              <a:rPr lang="tr-TR" sz="2500" dirty="0" smtClean="0"/>
              <a:t>Stratejik </a:t>
            </a:r>
            <a:r>
              <a:rPr lang="tr-TR" sz="2500" dirty="0"/>
              <a:t>planlama çalışmalarında; Stratejik Plan Genelgesinin hazırlanarak </a:t>
            </a:r>
            <a:r>
              <a:rPr lang="tr-TR" sz="2500" dirty="0" smtClean="0"/>
              <a:t>rektörün </a:t>
            </a:r>
            <a:r>
              <a:rPr lang="tr-TR" sz="2500" dirty="0"/>
              <a:t>onayına </a:t>
            </a:r>
            <a:r>
              <a:rPr lang="tr-TR" sz="2500" dirty="0" smtClean="0"/>
              <a:t>sunulması,</a:t>
            </a:r>
          </a:p>
          <a:p>
            <a:pPr algn="just">
              <a:buClr>
                <a:srgbClr val="C00000"/>
              </a:buClr>
              <a:buFont typeface="Arial" panose="020B0604020202020204" pitchFamily="34" charset="0"/>
              <a:buChar char="•"/>
            </a:pPr>
            <a:r>
              <a:rPr lang="tr-TR" sz="2500" dirty="0" smtClean="0"/>
              <a:t>Toplantıların organizasyonu,</a:t>
            </a:r>
          </a:p>
          <a:p>
            <a:pPr algn="just">
              <a:buClr>
                <a:srgbClr val="C00000"/>
              </a:buClr>
              <a:buFont typeface="Arial" panose="020B0604020202020204" pitchFamily="34" charset="0"/>
              <a:buChar char="•"/>
            </a:pPr>
            <a:r>
              <a:rPr lang="tr-TR" sz="2500" dirty="0" smtClean="0"/>
              <a:t>Üniversite </a:t>
            </a:r>
            <a:r>
              <a:rPr lang="tr-TR" sz="2500" dirty="0"/>
              <a:t>içi ve dışı iletişimin </a:t>
            </a:r>
            <a:r>
              <a:rPr lang="tr-TR" sz="2500" dirty="0" smtClean="0"/>
              <a:t>sağlanması,</a:t>
            </a:r>
          </a:p>
          <a:p>
            <a:pPr algn="just">
              <a:buClr>
                <a:srgbClr val="C00000"/>
              </a:buClr>
              <a:buFont typeface="Arial" panose="020B0604020202020204" pitchFamily="34" charset="0"/>
              <a:buChar char="•"/>
            </a:pPr>
            <a:r>
              <a:rPr lang="tr-TR" sz="2500" dirty="0" smtClean="0"/>
              <a:t>Belge </a:t>
            </a:r>
            <a:r>
              <a:rPr lang="tr-TR" sz="2500" dirty="0"/>
              <a:t>yönetimi gibi destek hizmetleri SGDB tarafından </a:t>
            </a:r>
            <a:r>
              <a:rPr lang="tr-TR" sz="2500" dirty="0" smtClean="0"/>
              <a:t>gerçekleştirilir.</a:t>
            </a:r>
          </a:p>
          <a:p>
            <a:pPr marL="0" indent="0" algn="just">
              <a:buNone/>
            </a:pPr>
            <a:r>
              <a:rPr lang="tr-TR" sz="2500" b="1" dirty="0" smtClean="0">
                <a:solidFill>
                  <a:srgbClr val="FF0000"/>
                </a:solidFill>
              </a:rPr>
              <a:t>Bu </a:t>
            </a:r>
            <a:r>
              <a:rPr lang="tr-TR" sz="2500" b="1" dirty="0">
                <a:solidFill>
                  <a:srgbClr val="FF0000"/>
                </a:solidFill>
              </a:rPr>
              <a:t>süreçteki her türlü resmi yazışma SGDB aracılığıyla yapılır. </a:t>
            </a:r>
          </a:p>
        </p:txBody>
      </p:sp>
      <p:sp>
        <p:nvSpPr>
          <p:cNvPr id="14" name="5 Altbilgi Yer Tutucusu"/>
          <p:cNvSpPr txBox="1">
            <a:spLocks/>
          </p:cNvSpPr>
          <p:nvPr/>
        </p:nvSpPr>
        <p:spPr>
          <a:xfrm>
            <a:off x="6516216" y="6237312"/>
            <a:ext cx="2539800" cy="501582"/>
          </a:xfrm>
          <a:prstGeom prst="rect">
            <a:avLst/>
          </a:prstGeom>
        </p:spPr>
        <p:txBody>
          <a:bodyPr vert="horz" anchor="b"/>
          <a:lstStyle>
            <a:defPPr>
              <a:defRPr lang="tr-TR"/>
            </a:defPPr>
            <a:lvl1pPr marL="0" algn="r" defTabSz="914400" rtl="0" eaLnBrk="1" latinLnBrk="0" hangingPunct="1">
              <a:defRPr kumimoji="0" sz="1000" kern="1200">
                <a:solidFill>
                  <a:schemeClr val="accent1">
                    <a:tint val="2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200" dirty="0" smtClean="0">
                <a:solidFill>
                  <a:srgbClr val="00B050"/>
                </a:solidFill>
                <a:latin typeface="Imprint MT Shadow" panose="04020605060303030202" pitchFamily="82" charset="0"/>
              </a:rPr>
              <a:t>Strateji </a:t>
            </a:r>
            <a:r>
              <a:rPr lang="tr-TR" sz="1200" dirty="0">
                <a:solidFill>
                  <a:srgbClr val="00B050"/>
                </a:solidFill>
                <a:latin typeface="Imprint MT Shadow" panose="04020605060303030202" pitchFamily="82" charset="0"/>
              </a:rPr>
              <a:t>Geliştirme Daire Başkanlığı</a:t>
            </a:r>
          </a:p>
        </p:txBody>
      </p:sp>
      <p:sp>
        <p:nvSpPr>
          <p:cNvPr id="5" name="Slayt Numarası Yer Tutucusu 4"/>
          <p:cNvSpPr>
            <a:spLocks noGrp="1"/>
          </p:cNvSpPr>
          <p:nvPr>
            <p:ph type="sldNum" sz="quarter" idx="12"/>
          </p:nvPr>
        </p:nvSpPr>
        <p:spPr/>
        <p:txBody>
          <a:bodyPr/>
          <a:lstStyle/>
          <a:p>
            <a:fld id="{B1DEFA8C-F947-479F-BE07-76B6B3F80BF1}" type="slidenum">
              <a:rPr lang="tr-TR" smtClean="0"/>
              <a:pPr/>
              <a:t>15</a:t>
            </a:fld>
            <a:endParaRPr lang="tr-TR"/>
          </a:p>
        </p:txBody>
      </p:sp>
    </p:spTree>
    <p:extLst>
      <p:ext uri="{BB962C8B-B14F-4D97-AF65-F5344CB8AC3E}">
        <p14:creationId xmlns:p14="http://schemas.microsoft.com/office/powerpoint/2010/main" val="977114729"/>
      </p:ext>
    </p:extLst>
  </p:cSld>
  <p:clrMapOvr>
    <a:masterClrMapping/>
  </p:clrMapOvr>
  <p:transition spd="med">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descr="C:\Documents and Settings\Yasemin.KLMN-AA0CC8569B\Desktop\Stratejik Yonetim\soyut\Kullanılanlar\Abstract-White-16981.jpg"/>
          <p:cNvPicPr>
            <a:picLocks noChangeAspect="1" noChangeArrowheads="1"/>
          </p:cNvPicPr>
          <p:nvPr/>
        </p:nvPicPr>
        <p:blipFill rotWithShape="1">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l="39528"/>
          <a:stretch/>
        </p:blipFill>
        <p:spPr bwMode="auto">
          <a:xfrm>
            <a:off x="179511" y="1247081"/>
            <a:ext cx="8784977" cy="4918223"/>
          </a:xfrm>
          <a:prstGeom prst="rect">
            <a:avLst/>
          </a:prstGeom>
          <a:noFill/>
          <a:extLst>
            <a:ext uri="{909E8E84-426E-40DD-AFC4-6F175D3DCCD1}">
              <a14:hiddenFill xmlns:a14="http://schemas.microsoft.com/office/drawing/2010/main">
                <a:solidFill>
                  <a:srgbClr val="FFFFFF"/>
                </a:solidFill>
              </a14:hiddenFill>
            </a:ext>
          </a:extLst>
        </p:spPr>
      </p:pic>
      <p:pic>
        <p:nvPicPr>
          <p:cNvPr id="8" name="Resim 7" descr="C:\Users\EXPER\Desktop\AdiyamanUniLogo.png"/>
          <p:cNvPicPr>
            <a:picLocks noChangeAspect="1"/>
          </p:cNvPicPr>
          <p:nvPr/>
        </p:nvPicPr>
        <p:blipFill>
          <a:blip r:embed="rId4"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5">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7708634" y="448207"/>
            <a:ext cx="864155" cy="864000"/>
          </a:xfrm>
          <a:prstGeom prst="rect">
            <a:avLst/>
          </a:prstGeom>
          <a:noFill/>
          <a:ln>
            <a:noFill/>
          </a:ln>
        </p:spPr>
      </p:pic>
      <p:sp>
        <p:nvSpPr>
          <p:cNvPr id="9" name="1 Başlık"/>
          <p:cNvSpPr txBox="1">
            <a:spLocks/>
          </p:cNvSpPr>
          <p:nvPr/>
        </p:nvSpPr>
        <p:spPr>
          <a:xfrm>
            <a:off x="530360" y="33162"/>
            <a:ext cx="8238558" cy="947566"/>
          </a:xfrm>
          <a:prstGeom prst="rect">
            <a:avLst/>
          </a:prstGeom>
          <a:solidFill>
            <a:srgbClr val="0070C0"/>
          </a:solidFill>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tr-TR" sz="2800" dirty="0">
              <a:ln>
                <a:solidFill>
                  <a:schemeClr val="bg1"/>
                </a:solidFill>
              </a:ln>
              <a:solidFill>
                <a:schemeClr val="bg1"/>
              </a:solidFill>
              <a:latin typeface="Imprint MT Shadow" panose="04020605060303030202" pitchFamily="82" charset="0"/>
            </a:endParaRPr>
          </a:p>
        </p:txBody>
      </p:sp>
      <p:sp>
        <p:nvSpPr>
          <p:cNvPr id="10" name="Başlık 1"/>
          <p:cNvSpPr>
            <a:spLocks noGrp="1"/>
          </p:cNvSpPr>
          <p:nvPr>
            <p:ph type="title"/>
          </p:nvPr>
        </p:nvSpPr>
        <p:spPr>
          <a:xfrm>
            <a:off x="395536" y="33163"/>
            <a:ext cx="7200000" cy="947565"/>
          </a:xfrm>
        </p:spPr>
        <p:txBody>
          <a:bodyPr>
            <a:noAutofit/>
          </a:bodyPr>
          <a:lstStyle/>
          <a:p>
            <a:r>
              <a:rPr lang="tr-TR" sz="2800" dirty="0" smtClean="0">
                <a:ln>
                  <a:solidFill>
                    <a:schemeClr val="bg1"/>
                  </a:solidFill>
                </a:ln>
                <a:solidFill>
                  <a:schemeClr val="bg1"/>
                </a:solidFill>
                <a:latin typeface="Imprint MT Shadow" panose="04020605060303030202" pitchFamily="82" charset="0"/>
              </a:rPr>
              <a:t>TEMEL KAVRAMLAR</a:t>
            </a:r>
            <a:endParaRPr lang="tr-TR" sz="2800" dirty="0">
              <a:ln>
                <a:solidFill>
                  <a:schemeClr val="bg1"/>
                </a:solidFill>
              </a:ln>
              <a:solidFill>
                <a:schemeClr val="bg1"/>
              </a:solidFill>
              <a:latin typeface="Imprint MT Shadow" panose="04020605060303030202" pitchFamily="82" charset="0"/>
            </a:endParaRPr>
          </a:p>
        </p:txBody>
      </p:sp>
      <p:sp>
        <p:nvSpPr>
          <p:cNvPr id="13" name="İçerik Yer Tutucusu 2"/>
          <p:cNvSpPr>
            <a:spLocks noGrp="1"/>
          </p:cNvSpPr>
          <p:nvPr>
            <p:ph idx="1"/>
          </p:nvPr>
        </p:nvSpPr>
        <p:spPr>
          <a:xfrm>
            <a:off x="145281" y="1146044"/>
            <a:ext cx="8928465" cy="5599483"/>
          </a:xfrm>
        </p:spPr>
        <p:txBody>
          <a:bodyPr>
            <a:noAutofit/>
          </a:bodyPr>
          <a:lstStyle/>
          <a:p>
            <a:pPr marL="0" indent="0">
              <a:buNone/>
            </a:pPr>
            <a:r>
              <a:rPr lang="tr-TR" sz="3300" b="1" dirty="0" smtClean="0">
                <a:solidFill>
                  <a:srgbClr val="C00000"/>
                </a:solidFill>
              </a:rPr>
              <a:t>Rektör :</a:t>
            </a:r>
            <a:endParaRPr lang="tr-TR" sz="3300" dirty="0">
              <a:solidFill>
                <a:srgbClr val="C00000"/>
              </a:solidFill>
            </a:endParaRPr>
          </a:p>
          <a:p>
            <a:pPr algn="just">
              <a:buClr>
                <a:srgbClr val="C00000"/>
              </a:buClr>
              <a:buFont typeface="Arial" panose="020B0604020202020204" pitchFamily="34" charset="0"/>
              <a:buChar char="•"/>
            </a:pPr>
            <a:r>
              <a:rPr lang="tr-TR" dirty="0" smtClean="0"/>
              <a:t>Stratejik </a:t>
            </a:r>
            <a:r>
              <a:rPr lang="tr-TR" dirty="0"/>
              <a:t>planlama çalışmalarının başladığını Stratejik Plan Genelgesiyle duyurur</a:t>
            </a:r>
            <a:r>
              <a:rPr lang="tr-TR" dirty="0" smtClean="0"/>
              <a:t>.</a:t>
            </a:r>
          </a:p>
          <a:p>
            <a:pPr algn="just">
              <a:buClr>
                <a:srgbClr val="C00000"/>
              </a:buClr>
              <a:buFont typeface="Arial" panose="020B0604020202020204" pitchFamily="34" charset="0"/>
              <a:buChar char="•"/>
            </a:pPr>
            <a:r>
              <a:rPr lang="tr-TR" dirty="0" smtClean="0"/>
              <a:t>Stratejik </a:t>
            </a:r>
            <a:r>
              <a:rPr lang="tr-TR" dirty="0"/>
              <a:t>plan hazırlıkları çerçevesinde, üniversitenin misyon ve vizyon bildirimlerinin oluşturulması ile farklılaşma stratejisinin belirlenmesi için perspektif </a:t>
            </a:r>
            <a:r>
              <a:rPr lang="tr-TR" dirty="0" smtClean="0"/>
              <a:t>verir.</a:t>
            </a:r>
          </a:p>
          <a:p>
            <a:pPr algn="just">
              <a:buClr>
                <a:srgbClr val="C00000"/>
              </a:buClr>
              <a:buFont typeface="Arial" panose="020B0604020202020204" pitchFamily="34" charset="0"/>
              <a:buChar char="•"/>
            </a:pPr>
            <a:r>
              <a:rPr lang="tr-TR" dirty="0" smtClean="0"/>
              <a:t>Stratejik </a:t>
            </a:r>
            <a:r>
              <a:rPr lang="tr-TR" dirty="0"/>
              <a:t>planlama ekibinin doğal başkanı </a:t>
            </a:r>
            <a:r>
              <a:rPr lang="tr-TR" dirty="0" smtClean="0"/>
              <a:t>olup, gerekli </a:t>
            </a:r>
            <a:r>
              <a:rPr lang="tr-TR" dirty="0"/>
              <a:t>gördüğü durumlarda ekibin başkanlığını yürütebilir ve ihtiyaç duyulduğu hallerde stratejik planlama ekibinin çalışmalarına katkı verir. </a:t>
            </a:r>
          </a:p>
          <a:p>
            <a:pPr algn="just">
              <a:buClr>
                <a:srgbClr val="C00000"/>
              </a:buClr>
              <a:buFont typeface="Arial" panose="020B0604020202020204" pitchFamily="34" charset="0"/>
              <a:buChar char="•"/>
            </a:pPr>
            <a:r>
              <a:rPr lang="tr-TR" dirty="0" smtClean="0"/>
              <a:t>Stratejik </a:t>
            </a:r>
            <a:r>
              <a:rPr lang="tr-TR" dirty="0"/>
              <a:t>plan çalışmalarını her aşamada destekler, en üst seviyede karar alınması gereken tartışmalı hususları karara bağlar. </a:t>
            </a:r>
            <a:r>
              <a:rPr lang="tr-TR" dirty="0" smtClean="0"/>
              <a:t>   </a:t>
            </a:r>
            <a:endParaRPr lang="tr-TR" dirty="0"/>
          </a:p>
        </p:txBody>
      </p:sp>
      <p:sp>
        <p:nvSpPr>
          <p:cNvPr id="14" name="5 Altbilgi Yer Tutucusu"/>
          <p:cNvSpPr txBox="1">
            <a:spLocks/>
          </p:cNvSpPr>
          <p:nvPr/>
        </p:nvSpPr>
        <p:spPr>
          <a:xfrm>
            <a:off x="160114" y="6243945"/>
            <a:ext cx="2539800" cy="501582"/>
          </a:xfrm>
          <a:prstGeom prst="rect">
            <a:avLst/>
          </a:prstGeom>
        </p:spPr>
        <p:txBody>
          <a:bodyPr vert="horz" anchor="b"/>
          <a:lstStyle>
            <a:defPPr>
              <a:defRPr lang="tr-TR"/>
            </a:defPPr>
            <a:lvl1pPr marL="0" algn="r" defTabSz="914400" rtl="0" eaLnBrk="1" latinLnBrk="0" hangingPunct="1">
              <a:defRPr kumimoji="0" sz="1000" kern="1200">
                <a:solidFill>
                  <a:schemeClr val="accent1">
                    <a:tint val="2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200" dirty="0" smtClean="0">
                <a:solidFill>
                  <a:srgbClr val="00B050"/>
                </a:solidFill>
                <a:latin typeface="Imprint MT Shadow" panose="04020605060303030202" pitchFamily="82" charset="0"/>
              </a:rPr>
              <a:t>Strateji </a:t>
            </a:r>
            <a:r>
              <a:rPr lang="tr-TR" sz="1200" dirty="0">
                <a:solidFill>
                  <a:srgbClr val="00B050"/>
                </a:solidFill>
                <a:latin typeface="Imprint MT Shadow" panose="04020605060303030202" pitchFamily="82" charset="0"/>
              </a:rPr>
              <a:t>Geliştirme Daire Başkanlığı</a:t>
            </a:r>
          </a:p>
        </p:txBody>
      </p:sp>
      <p:sp>
        <p:nvSpPr>
          <p:cNvPr id="5" name="Slayt Numarası Yer Tutucusu 4"/>
          <p:cNvSpPr>
            <a:spLocks noGrp="1"/>
          </p:cNvSpPr>
          <p:nvPr>
            <p:ph type="sldNum" sz="quarter" idx="12"/>
          </p:nvPr>
        </p:nvSpPr>
        <p:spPr/>
        <p:txBody>
          <a:bodyPr/>
          <a:lstStyle/>
          <a:p>
            <a:fld id="{B1DEFA8C-F947-479F-BE07-76B6B3F80BF1}" type="slidenum">
              <a:rPr lang="tr-TR" smtClean="0"/>
              <a:pPr/>
              <a:t>16</a:t>
            </a:fld>
            <a:endParaRPr lang="tr-TR"/>
          </a:p>
        </p:txBody>
      </p:sp>
    </p:spTree>
    <p:extLst>
      <p:ext uri="{BB962C8B-B14F-4D97-AF65-F5344CB8AC3E}">
        <p14:creationId xmlns:p14="http://schemas.microsoft.com/office/powerpoint/2010/main" val="2094631536"/>
      </p:ext>
    </p:extLst>
  </p:cSld>
  <p:clrMapOvr>
    <a:masterClrMapping/>
  </p:clrMapOvr>
  <p:transition spd="med">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descr="C:\Documents and Settings\Yasemin.KLMN-AA0CC8569B\Desktop\Stratejik Yonetim\soyut\Kullanılanlar\Abstract-White-16981.jpg"/>
          <p:cNvPicPr>
            <a:picLocks noChangeAspect="1" noChangeArrowheads="1"/>
          </p:cNvPicPr>
          <p:nvPr/>
        </p:nvPicPr>
        <p:blipFill rotWithShape="1">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l="39528"/>
          <a:stretch/>
        </p:blipFill>
        <p:spPr bwMode="auto">
          <a:xfrm>
            <a:off x="323528" y="332655"/>
            <a:ext cx="8281570" cy="5946187"/>
          </a:xfrm>
          <a:prstGeom prst="rect">
            <a:avLst/>
          </a:prstGeom>
          <a:noFill/>
          <a:extLst>
            <a:ext uri="{909E8E84-426E-40DD-AFC4-6F175D3DCCD1}">
              <a14:hiddenFill xmlns:a14="http://schemas.microsoft.com/office/drawing/2010/main">
                <a:solidFill>
                  <a:srgbClr val="FFFFFF"/>
                </a:solidFill>
              </a14:hiddenFill>
            </a:ext>
          </a:extLst>
        </p:spPr>
      </p:pic>
      <p:pic>
        <p:nvPicPr>
          <p:cNvPr id="8" name="Resim 7" descr="C:\Users\EXPER\Desktop\AdiyamanUniLogo.png"/>
          <p:cNvPicPr>
            <a:picLocks noChangeAspect="1"/>
          </p:cNvPicPr>
          <p:nvPr/>
        </p:nvPicPr>
        <p:blipFill>
          <a:blip r:embed="rId4"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5">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7708634" y="448207"/>
            <a:ext cx="864155" cy="864000"/>
          </a:xfrm>
          <a:prstGeom prst="rect">
            <a:avLst/>
          </a:prstGeom>
          <a:noFill/>
          <a:ln>
            <a:noFill/>
          </a:ln>
        </p:spPr>
      </p:pic>
      <p:sp>
        <p:nvSpPr>
          <p:cNvPr id="9" name="1 Başlık"/>
          <p:cNvSpPr txBox="1">
            <a:spLocks/>
          </p:cNvSpPr>
          <p:nvPr/>
        </p:nvSpPr>
        <p:spPr>
          <a:xfrm>
            <a:off x="505097" y="421716"/>
            <a:ext cx="8351279" cy="900000"/>
          </a:xfrm>
          <a:prstGeom prst="rect">
            <a:avLst/>
          </a:prstGeom>
          <a:solidFill>
            <a:srgbClr val="0070C0"/>
          </a:solidFill>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tr-TR" sz="2800" dirty="0">
              <a:ln>
                <a:solidFill>
                  <a:schemeClr val="bg1"/>
                </a:solidFill>
              </a:ln>
              <a:solidFill>
                <a:schemeClr val="bg1"/>
              </a:solidFill>
              <a:latin typeface="Imprint MT Shadow" panose="04020605060303030202" pitchFamily="82" charset="0"/>
            </a:endParaRPr>
          </a:p>
        </p:txBody>
      </p:sp>
      <p:sp>
        <p:nvSpPr>
          <p:cNvPr id="10" name="Başlık 1"/>
          <p:cNvSpPr>
            <a:spLocks noGrp="1"/>
          </p:cNvSpPr>
          <p:nvPr>
            <p:ph type="title"/>
          </p:nvPr>
        </p:nvSpPr>
        <p:spPr>
          <a:xfrm>
            <a:off x="468344" y="421716"/>
            <a:ext cx="7200000" cy="900000"/>
          </a:xfrm>
        </p:spPr>
        <p:txBody>
          <a:bodyPr>
            <a:noAutofit/>
          </a:bodyPr>
          <a:lstStyle/>
          <a:p>
            <a:r>
              <a:rPr lang="tr-TR" sz="2800" dirty="0" smtClean="0">
                <a:ln>
                  <a:solidFill>
                    <a:schemeClr val="bg1"/>
                  </a:solidFill>
                </a:ln>
                <a:solidFill>
                  <a:schemeClr val="bg1"/>
                </a:solidFill>
                <a:latin typeface="Imprint MT Shadow" panose="04020605060303030202" pitchFamily="82" charset="0"/>
              </a:rPr>
              <a:t>TEMEL KAVRAMLAR</a:t>
            </a:r>
            <a:endParaRPr lang="tr-TR" sz="2800" dirty="0">
              <a:ln>
                <a:solidFill>
                  <a:schemeClr val="bg1"/>
                </a:solidFill>
              </a:ln>
              <a:solidFill>
                <a:schemeClr val="bg1"/>
              </a:solidFill>
              <a:latin typeface="Imprint MT Shadow" panose="04020605060303030202" pitchFamily="82" charset="0"/>
            </a:endParaRPr>
          </a:p>
        </p:txBody>
      </p:sp>
      <p:sp>
        <p:nvSpPr>
          <p:cNvPr id="13" name="İçerik Yer Tutucusu 2"/>
          <p:cNvSpPr>
            <a:spLocks noGrp="1"/>
          </p:cNvSpPr>
          <p:nvPr>
            <p:ph idx="1"/>
          </p:nvPr>
        </p:nvSpPr>
        <p:spPr>
          <a:xfrm>
            <a:off x="323528" y="1196752"/>
            <a:ext cx="8568951" cy="4968552"/>
          </a:xfrm>
        </p:spPr>
        <p:txBody>
          <a:bodyPr>
            <a:noAutofit/>
          </a:bodyPr>
          <a:lstStyle/>
          <a:p>
            <a:pPr marL="0" indent="0">
              <a:spcBef>
                <a:spcPts val="0"/>
              </a:spcBef>
              <a:buNone/>
            </a:pPr>
            <a:r>
              <a:rPr lang="tr-TR" sz="3000" b="1" dirty="0" smtClean="0">
                <a:solidFill>
                  <a:srgbClr val="C00000"/>
                </a:solidFill>
              </a:rPr>
              <a:t>Hazırlık Programı</a:t>
            </a:r>
            <a:r>
              <a:rPr lang="tr-TR" sz="3000" dirty="0" smtClean="0">
                <a:solidFill>
                  <a:srgbClr val="C00000"/>
                </a:solidFill>
              </a:rPr>
              <a:t>:</a:t>
            </a:r>
          </a:p>
          <a:p>
            <a:pPr marL="0" indent="0" algn="just">
              <a:spcBef>
                <a:spcPts val="0"/>
              </a:spcBef>
              <a:buNone/>
            </a:pPr>
            <a:r>
              <a:rPr lang="tr-TR" dirty="0" smtClean="0"/>
              <a:t>Stratejik </a:t>
            </a:r>
            <a:r>
              <a:rPr lang="tr-TR" dirty="0"/>
              <a:t>plan genelgesinin yayımlanmasını müteakip iki ay içerisinde stratejik planlama ekibi </a:t>
            </a:r>
            <a:r>
              <a:rPr lang="tr-TR" dirty="0">
                <a:solidFill>
                  <a:srgbClr val="FF0000"/>
                </a:solidFill>
              </a:rPr>
              <a:t>aşağıdaki hususları içeren </a:t>
            </a:r>
            <a:r>
              <a:rPr lang="tr-TR" dirty="0"/>
              <a:t>bir hazırlık programı </a:t>
            </a:r>
            <a:r>
              <a:rPr lang="tr-TR" dirty="0" smtClean="0"/>
              <a:t>oluşturur</a:t>
            </a:r>
            <a:r>
              <a:rPr lang="tr-TR" dirty="0"/>
              <a:t>.</a:t>
            </a:r>
            <a:endParaRPr lang="tr-TR" dirty="0" smtClean="0"/>
          </a:p>
          <a:p>
            <a:pPr algn="just">
              <a:spcBef>
                <a:spcPts val="0"/>
              </a:spcBef>
              <a:buClr>
                <a:srgbClr val="C00000"/>
              </a:buClr>
              <a:buFont typeface="Arial" panose="020B0604020202020204" pitchFamily="34" charset="0"/>
              <a:buChar char="•"/>
            </a:pPr>
            <a:r>
              <a:rPr lang="tr-TR" dirty="0" smtClean="0"/>
              <a:t>Stratejik </a:t>
            </a:r>
            <a:r>
              <a:rPr lang="tr-TR" dirty="0"/>
              <a:t>planlama sürecinin aşamaları, bu aşamalarda gerçekleştirilecek faaliyetler ile bu faaliyetlerden sorumlu birim ve </a:t>
            </a:r>
            <a:r>
              <a:rPr lang="tr-TR" dirty="0" smtClean="0"/>
              <a:t>kişiler,</a:t>
            </a:r>
            <a:endParaRPr lang="tr-TR" dirty="0"/>
          </a:p>
          <a:p>
            <a:pPr algn="just">
              <a:spcBef>
                <a:spcPts val="0"/>
              </a:spcBef>
              <a:buClr>
                <a:srgbClr val="C00000"/>
              </a:buClr>
              <a:buFont typeface="Arial" panose="020B0604020202020204" pitchFamily="34" charset="0"/>
              <a:buChar char="•"/>
            </a:pPr>
            <a:r>
              <a:rPr lang="tr-TR" dirty="0" smtClean="0"/>
              <a:t>Aşama </a:t>
            </a:r>
            <a:r>
              <a:rPr lang="tr-TR" dirty="0"/>
              <a:t>ve faaliyetlerin tamamlanacağı tarihleri gösteren zaman </a:t>
            </a:r>
            <a:r>
              <a:rPr lang="tr-TR" dirty="0" smtClean="0"/>
              <a:t>çizelgesi,</a:t>
            </a:r>
            <a:endParaRPr lang="tr-TR" dirty="0"/>
          </a:p>
          <a:p>
            <a:pPr algn="just">
              <a:spcBef>
                <a:spcPts val="0"/>
              </a:spcBef>
              <a:buClr>
                <a:srgbClr val="C00000"/>
              </a:buClr>
              <a:buFont typeface="Arial" panose="020B0604020202020204" pitchFamily="34" charset="0"/>
              <a:buChar char="•"/>
            </a:pPr>
            <a:r>
              <a:rPr lang="tr-TR" dirty="0" smtClean="0"/>
              <a:t>Stratejik planlama ekibi üyeleri yer alır.</a:t>
            </a:r>
          </a:p>
          <a:p>
            <a:pPr marL="0" indent="0" algn="just">
              <a:spcBef>
                <a:spcPts val="0"/>
              </a:spcBef>
              <a:buClr>
                <a:srgbClr val="C00000"/>
              </a:buClr>
              <a:buNone/>
            </a:pPr>
            <a:r>
              <a:rPr lang="tr-TR" dirty="0" smtClean="0"/>
              <a:t>Hazırlık </a:t>
            </a:r>
            <a:r>
              <a:rPr lang="tr-TR" dirty="0"/>
              <a:t>programı, üst yönetici tarafından idare içerisinde duyurulur ve </a:t>
            </a:r>
            <a:r>
              <a:rPr lang="tr-TR" dirty="0" smtClean="0"/>
              <a:t>Strateji ve Bütçe Başkanlığına bilgi </a:t>
            </a:r>
            <a:r>
              <a:rPr lang="tr-TR" dirty="0"/>
              <a:t>olarak gönderilir</a:t>
            </a:r>
            <a:r>
              <a:rPr lang="tr-TR" dirty="0" smtClean="0"/>
              <a:t>.</a:t>
            </a:r>
            <a:r>
              <a:rPr lang="tr-TR" sz="2000" dirty="0" smtClean="0">
                <a:solidFill>
                  <a:srgbClr val="FF0000"/>
                </a:solidFill>
              </a:rPr>
              <a:t>(Yönetmelik, </a:t>
            </a:r>
            <a:r>
              <a:rPr lang="tr-TR" sz="2000" dirty="0">
                <a:solidFill>
                  <a:srgbClr val="FF0000"/>
                </a:solidFill>
              </a:rPr>
              <a:t>madde </a:t>
            </a:r>
            <a:r>
              <a:rPr lang="tr-TR" sz="2000" dirty="0" smtClean="0">
                <a:solidFill>
                  <a:srgbClr val="FF0000"/>
                </a:solidFill>
              </a:rPr>
              <a:t>8)</a:t>
            </a:r>
            <a:endParaRPr lang="tr-TR" sz="2000" dirty="0">
              <a:solidFill>
                <a:srgbClr val="FF0000"/>
              </a:solidFill>
              <a:latin typeface="Imprint MT Shadow" panose="04020605060303030202" pitchFamily="82" charset="0"/>
            </a:endParaRPr>
          </a:p>
          <a:p>
            <a:pPr marL="0" indent="0">
              <a:spcBef>
                <a:spcPts val="0"/>
              </a:spcBef>
              <a:buNone/>
            </a:pPr>
            <a:endParaRPr lang="tr-TR" sz="2200" dirty="0"/>
          </a:p>
        </p:txBody>
      </p:sp>
      <p:sp>
        <p:nvSpPr>
          <p:cNvPr id="14" name="5 Altbilgi Yer Tutucusu"/>
          <p:cNvSpPr txBox="1">
            <a:spLocks/>
          </p:cNvSpPr>
          <p:nvPr/>
        </p:nvSpPr>
        <p:spPr>
          <a:xfrm>
            <a:off x="107504" y="6278842"/>
            <a:ext cx="2539800" cy="501582"/>
          </a:xfrm>
          <a:prstGeom prst="rect">
            <a:avLst/>
          </a:prstGeom>
        </p:spPr>
        <p:txBody>
          <a:bodyPr vert="horz" anchor="b"/>
          <a:lstStyle>
            <a:defPPr>
              <a:defRPr lang="tr-TR"/>
            </a:defPPr>
            <a:lvl1pPr marL="0" algn="r" defTabSz="914400" rtl="0" eaLnBrk="1" latinLnBrk="0" hangingPunct="1">
              <a:defRPr kumimoji="0" sz="1000" kern="1200">
                <a:solidFill>
                  <a:schemeClr val="accent1">
                    <a:tint val="2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200" dirty="0" smtClean="0">
                <a:solidFill>
                  <a:srgbClr val="00B050"/>
                </a:solidFill>
                <a:latin typeface="Imprint MT Shadow" panose="04020605060303030202" pitchFamily="82" charset="0"/>
              </a:rPr>
              <a:t>Strateji </a:t>
            </a:r>
            <a:r>
              <a:rPr lang="tr-TR" sz="1200" dirty="0">
                <a:solidFill>
                  <a:srgbClr val="00B050"/>
                </a:solidFill>
                <a:latin typeface="Imprint MT Shadow" panose="04020605060303030202" pitchFamily="82" charset="0"/>
              </a:rPr>
              <a:t>Geliştirme Daire Başkanlığı</a:t>
            </a:r>
          </a:p>
        </p:txBody>
      </p:sp>
      <p:sp>
        <p:nvSpPr>
          <p:cNvPr id="5" name="Slayt Numarası Yer Tutucusu 4"/>
          <p:cNvSpPr>
            <a:spLocks noGrp="1"/>
          </p:cNvSpPr>
          <p:nvPr>
            <p:ph type="sldNum" sz="quarter" idx="12"/>
          </p:nvPr>
        </p:nvSpPr>
        <p:spPr/>
        <p:txBody>
          <a:bodyPr/>
          <a:lstStyle/>
          <a:p>
            <a:fld id="{B1DEFA8C-F947-479F-BE07-76B6B3F80BF1}" type="slidenum">
              <a:rPr lang="tr-TR" smtClean="0"/>
              <a:pPr/>
              <a:t>17</a:t>
            </a:fld>
            <a:endParaRPr lang="tr-TR"/>
          </a:p>
        </p:txBody>
      </p:sp>
    </p:spTree>
    <p:extLst>
      <p:ext uri="{BB962C8B-B14F-4D97-AF65-F5344CB8AC3E}">
        <p14:creationId xmlns:p14="http://schemas.microsoft.com/office/powerpoint/2010/main" val="2411598938"/>
      </p:ext>
    </p:extLst>
  </p:cSld>
  <p:clrMapOvr>
    <a:masterClrMapping/>
  </p:clrMapOvr>
  <p:transition spd="med">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descr="C:\Documents and Settings\Yasemin.KLMN-AA0CC8569B\Desktop\Stratejik Yonetim\soyut\Kullanılanlar\Abstract-White-16981.jpg"/>
          <p:cNvPicPr>
            <a:picLocks noChangeAspect="1" noChangeArrowheads="1"/>
          </p:cNvPicPr>
          <p:nvPr/>
        </p:nvPicPr>
        <p:blipFill rotWithShape="1">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l="39528"/>
          <a:stretch/>
        </p:blipFill>
        <p:spPr bwMode="auto">
          <a:xfrm>
            <a:off x="323529" y="421715"/>
            <a:ext cx="8424936" cy="5498323"/>
          </a:xfrm>
          <a:prstGeom prst="rect">
            <a:avLst/>
          </a:prstGeom>
          <a:noFill/>
          <a:extLst>
            <a:ext uri="{909E8E84-426E-40DD-AFC4-6F175D3DCCD1}">
              <a14:hiddenFill xmlns:a14="http://schemas.microsoft.com/office/drawing/2010/main">
                <a:solidFill>
                  <a:srgbClr val="FFFFFF"/>
                </a:solidFill>
              </a14:hiddenFill>
            </a:ext>
          </a:extLst>
        </p:spPr>
      </p:pic>
      <p:pic>
        <p:nvPicPr>
          <p:cNvPr id="8" name="Resim 7" descr="C:\Users\EXPER\Desktop\AdiyamanUniLogo.png"/>
          <p:cNvPicPr>
            <a:picLocks noChangeAspect="1"/>
          </p:cNvPicPr>
          <p:nvPr/>
        </p:nvPicPr>
        <p:blipFill>
          <a:blip r:embed="rId4"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5">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7708634" y="448207"/>
            <a:ext cx="864155" cy="864000"/>
          </a:xfrm>
          <a:prstGeom prst="rect">
            <a:avLst/>
          </a:prstGeom>
          <a:noFill/>
          <a:ln>
            <a:noFill/>
          </a:ln>
        </p:spPr>
      </p:pic>
      <p:sp>
        <p:nvSpPr>
          <p:cNvPr id="9" name="1 Başlık"/>
          <p:cNvSpPr txBox="1">
            <a:spLocks/>
          </p:cNvSpPr>
          <p:nvPr/>
        </p:nvSpPr>
        <p:spPr>
          <a:xfrm>
            <a:off x="505097" y="421716"/>
            <a:ext cx="8423287" cy="900000"/>
          </a:xfrm>
          <a:prstGeom prst="rect">
            <a:avLst/>
          </a:prstGeom>
          <a:solidFill>
            <a:srgbClr val="0070C0"/>
          </a:solidFill>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tr-TR" sz="2800" dirty="0">
              <a:ln>
                <a:solidFill>
                  <a:schemeClr val="bg1"/>
                </a:solidFill>
              </a:ln>
              <a:solidFill>
                <a:schemeClr val="bg1"/>
              </a:solidFill>
              <a:latin typeface="Imprint MT Shadow" panose="04020605060303030202" pitchFamily="82" charset="0"/>
            </a:endParaRPr>
          </a:p>
        </p:txBody>
      </p:sp>
      <p:sp>
        <p:nvSpPr>
          <p:cNvPr id="10" name="Başlık 1"/>
          <p:cNvSpPr>
            <a:spLocks noGrp="1"/>
          </p:cNvSpPr>
          <p:nvPr>
            <p:ph type="title"/>
          </p:nvPr>
        </p:nvSpPr>
        <p:spPr>
          <a:xfrm>
            <a:off x="323529" y="421716"/>
            <a:ext cx="7344815" cy="900000"/>
          </a:xfrm>
        </p:spPr>
        <p:txBody>
          <a:bodyPr>
            <a:noAutofit/>
          </a:bodyPr>
          <a:lstStyle/>
          <a:p>
            <a:r>
              <a:rPr lang="tr-TR" sz="2800" b="1" dirty="0"/>
              <a:t>STRATEJİK PLAN HAZIRLIK SÜRECİ</a:t>
            </a:r>
            <a:endParaRPr lang="tr-TR" sz="2800" dirty="0">
              <a:ln>
                <a:solidFill>
                  <a:schemeClr val="bg1"/>
                </a:solidFill>
              </a:ln>
              <a:solidFill>
                <a:schemeClr val="bg1"/>
              </a:solidFill>
              <a:latin typeface="Imprint MT Shadow" panose="04020605060303030202" pitchFamily="82" charset="0"/>
            </a:endParaRPr>
          </a:p>
        </p:txBody>
      </p:sp>
      <p:sp>
        <p:nvSpPr>
          <p:cNvPr id="13" name="İçerik Yer Tutucusu 2"/>
          <p:cNvSpPr>
            <a:spLocks noGrp="1"/>
          </p:cNvSpPr>
          <p:nvPr>
            <p:ph idx="1"/>
          </p:nvPr>
        </p:nvSpPr>
        <p:spPr>
          <a:xfrm>
            <a:off x="323529" y="1412776"/>
            <a:ext cx="8424936" cy="4464496"/>
          </a:xfrm>
        </p:spPr>
        <p:txBody>
          <a:bodyPr>
            <a:noAutofit/>
          </a:bodyPr>
          <a:lstStyle/>
          <a:p>
            <a:pPr marL="0" indent="0">
              <a:spcBef>
                <a:spcPts val="0"/>
              </a:spcBef>
              <a:buNone/>
            </a:pPr>
            <a:endParaRPr lang="tr-TR" sz="3000" b="1" dirty="0" smtClean="0"/>
          </a:p>
          <a:p>
            <a:pPr marL="0" indent="0">
              <a:spcBef>
                <a:spcPts val="0"/>
              </a:spcBef>
              <a:buNone/>
            </a:pPr>
            <a:endParaRPr lang="tr-TR" sz="6600" b="1" dirty="0" smtClean="0"/>
          </a:p>
          <a:p>
            <a:pPr marL="0" indent="0" algn="ctr">
              <a:spcBef>
                <a:spcPts val="0"/>
              </a:spcBef>
              <a:buNone/>
            </a:pPr>
            <a:r>
              <a:rPr lang="tr-TR" sz="6600" b="1" dirty="0" smtClean="0"/>
              <a:t>STRATEJİK PLAN</a:t>
            </a:r>
          </a:p>
          <a:p>
            <a:pPr marL="0" indent="0" algn="ctr">
              <a:spcBef>
                <a:spcPts val="0"/>
              </a:spcBef>
              <a:buNone/>
            </a:pPr>
            <a:r>
              <a:rPr lang="tr-TR" sz="6600" b="1" dirty="0" smtClean="0"/>
              <a:t>HAZIRLIK SÜRECİ</a:t>
            </a:r>
            <a:endParaRPr lang="tr-TR" sz="6600" dirty="0">
              <a:solidFill>
                <a:srgbClr val="FF0000"/>
              </a:solidFill>
              <a:latin typeface="Imprint MT Shadow" panose="04020605060303030202" pitchFamily="82" charset="0"/>
            </a:endParaRPr>
          </a:p>
          <a:p>
            <a:pPr marL="0" indent="0">
              <a:spcBef>
                <a:spcPts val="0"/>
              </a:spcBef>
              <a:buNone/>
            </a:pPr>
            <a:endParaRPr lang="tr-TR" sz="6600" dirty="0" smtClean="0"/>
          </a:p>
          <a:p>
            <a:pPr marL="0" indent="0">
              <a:spcBef>
                <a:spcPts val="0"/>
              </a:spcBef>
              <a:buNone/>
            </a:pPr>
            <a:endParaRPr lang="tr-TR" sz="2200" dirty="0" smtClean="0"/>
          </a:p>
          <a:p>
            <a:pPr marL="0" indent="0">
              <a:spcBef>
                <a:spcPts val="0"/>
              </a:spcBef>
              <a:buNone/>
            </a:pPr>
            <a:endParaRPr lang="tr-TR" sz="2200" dirty="0"/>
          </a:p>
        </p:txBody>
      </p:sp>
      <p:sp>
        <p:nvSpPr>
          <p:cNvPr id="14" name="5 Altbilgi Yer Tutucusu"/>
          <p:cNvSpPr txBox="1">
            <a:spLocks/>
          </p:cNvSpPr>
          <p:nvPr/>
        </p:nvSpPr>
        <p:spPr>
          <a:xfrm>
            <a:off x="6516216" y="6237312"/>
            <a:ext cx="2539800" cy="501582"/>
          </a:xfrm>
          <a:prstGeom prst="rect">
            <a:avLst/>
          </a:prstGeom>
        </p:spPr>
        <p:txBody>
          <a:bodyPr vert="horz" anchor="b"/>
          <a:lstStyle>
            <a:defPPr>
              <a:defRPr lang="tr-TR"/>
            </a:defPPr>
            <a:lvl1pPr marL="0" algn="r" defTabSz="914400" rtl="0" eaLnBrk="1" latinLnBrk="0" hangingPunct="1">
              <a:defRPr kumimoji="0" sz="1000" kern="1200">
                <a:solidFill>
                  <a:schemeClr val="accent1">
                    <a:tint val="2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200" dirty="0" smtClean="0">
                <a:solidFill>
                  <a:srgbClr val="00B050"/>
                </a:solidFill>
                <a:latin typeface="Imprint MT Shadow" panose="04020605060303030202" pitchFamily="82" charset="0"/>
              </a:rPr>
              <a:t>Strateji </a:t>
            </a:r>
            <a:r>
              <a:rPr lang="tr-TR" sz="1200" dirty="0">
                <a:solidFill>
                  <a:srgbClr val="00B050"/>
                </a:solidFill>
                <a:latin typeface="Imprint MT Shadow" panose="04020605060303030202" pitchFamily="82" charset="0"/>
              </a:rPr>
              <a:t>Geliştirme Daire Başkanlığı</a:t>
            </a:r>
          </a:p>
        </p:txBody>
      </p:sp>
      <p:sp>
        <p:nvSpPr>
          <p:cNvPr id="5" name="Slayt Numarası Yer Tutucusu 4"/>
          <p:cNvSpPr>
            <a:spLocks noGrp="1"/>
          </p:cNvSpPr>
          <p:nvPr>
            <p:ph type="sldNum" sz="quarter" idx="12"/>
          </p:nvPr>
        </p:nvSpPr>
        <p:spPr/>
        <p:txBody>
          <a:bodyPr/>
          <a:lstStyle/>
          <a:p>
            <a:fld id="{B1DEFA8C-F947-479F-BE07-76B6B3F80BF1}" type="slidenum">
              <a:rPr lang="tr-TR" smtClean="0"/>
              <a:pPr/>
              <a:t>18</a:t>
            </a:fld>
            <a:endParaRPr lang="tr-TR"/>
          </a:p>
        </p:txBody>
      </p:sp>
    </p:spTree>
    <p:extLst>
      <p:ext uri="{BB962C8B-B14F-4D97-AF65-F5344CB8AC3E}">
        <p14:creationId xmlns:p14="http://schemas.microsoft.com/office/powerpoint/2010/main" val="324157032"/>
      </p:ext>
    </p:extLst>
  </p:cSld>
  <p:clrMapOvr>
    <a:masterClrMapping/>
  </p:clrMapOvr>
  <p:transition spd="med">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descr="C:\Documents and Settings\Yasemin.KLMN-AA0CC8569B\Desktop\Stratejik Yonetim\soyut\Kullanılanlar\Abstract-White-16981.jpg"/>
          <p:cNvPicPr>
            <a:picLocks noChangeAspect="1" noChangeArrowheads="1"/>
          </p:cNvPicPr>
          <p:nvPr/>
        </p:nvPicPr>
        <p:blipFill rotWithShape="1">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l="39528"/>
          <a:stretch/>
        </p:blipFill>
        <p:spPr bwMode="auto">
          <a:xfrm>
            <a:off x="-16903" y="-9061"/>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Resim 7" descr="C:\Users\EXPER\Desktop\AdiyamanUniLogo.png"/>
          <p:cNvPicPr>
            <a:picLocks noChangeAspect="1"/>
          </p:cNvPicPr>
          <p:nvPr/>
        </p:nvPicPr>
        <p:blipFill>
          <a:blip r:embed="rId4"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5">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7708634" y="448207"/>
            <a:ext cx="864155" cy="864000"/>
          </a:xfrm>
          <a:prstGeom prst="rect">
            <a:avLst/>
          </a:prstGeom>
          <a:noFill/>
          <a:ln>
            <a:noFill/>
          </a:ln>
        </p:spPr>
      </p:pic>
      <p:sp>
        <p:nvSpPr>
          <p:cNvPr id="9" name="1 Başlık"/>
          <p:cNvSpPr txBox="1">
            <a:spLocks/>
          </p:cNvSpPr>
          <p:nvPr/>
        </p:nvSpPr>
        <p:spPr>
          <a:xfrm>
            <a:off x="505097" y="408883"/>
            <a:ext cx="8387383" cy="912833"/>
          </a:xfrm>
          <a:prstGeom prst="rect">
            <a:avLst/>
          </a:prstGeom>
          <a:solidFill>
            <a:srgbClr val="0070C0"/>
          </a:solidFill>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tr-TR" sz="2800" dirty="0">
              <a:ln>
                <a:solidFill>
                  <a:schemeClr val="bg1"/>
                </a:solidFill>
              </a:ln>
              <a:solidFill>
                <a:schemeClr val="bg1"/>
              </a:solidFill>
              <a:latin typeface="Imprint MT Shadow" panose="04020605060303030202" pitchFamily="82" charset="0"/>
            </a:endParaRPr>
          </a:p>
        </p:txBody>
      </p:sp>
      <p:sp>
        <p:nvSpPr>
          <p:cNvPr id="14" name="5 Altbilgi Yer Tutucusu"/>
          <p:cNvSpPr txBox="1">
            <a:spLocks/>
          </p:cNvSpPr>
          <p:nvPr/>
        </p:nvSpPr>
        <p:spPr>
          <a:xfrm>
            <a:off x="6516216" y="6237312"/>
            <a:ext cx="2539800" cy="501582"/>
          </a:xfrm>
          <a:prstGeom prst="rect">
            <a:avLst/>
          </a:prstGeom>
        </p:spPr>
        <p:txBody>
          <a:bodyPr vert="horz" anchor="b"/>
          <a:lstStyle>
            <a:defPPr>
              <a:defRPr lang="tr-TR"/>
            </a:defPPr>
            <a:lvl1pPr marL="0" algn="r" defTabSz="914400" rtl="0" eaLnBrk="1" latinLnBrk="0" hangingPunct="1">
              <a:defRPr kumimoji="0" sz="1000" kern="1200">
                <a:solidFill>
                  <a:schemeClr val="accent1">
                    <a:tint val="2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200" dirty="0" smtClean="0">
                <a:solidFill>
                  <a:srgbClr val="00B050"/>
                </a:solidFill>
                <a:latin typeface="Imprint MT Shadow" panose="04020605060303030202" pitchFamily="82" charset="0"/>
              </a:rPr>
              <a:t>Strateji </a:t>
            </a:r>
            <a:r>
              <a:rPr lang="tr-TR" sz="1200" dirty="0">
                <a:solidFill>
                  <a:srgbClr val="00B050"/>
                </a:solidFill>
                <a:latin typeface="Imprint MT Shadow" panose="04020605060303030202" pitchFamily="82" charset="0"/>
              </a:rPr>
              <a:t>Geliştirme Daire Başkanlığı</a:t>
            </a:r>
          </a:p>
        </p:txBody>
      </p:sp>
      <p:sp>
        <p:nvSpPr>
          <p:cNvPr id="5" name="Slayt Numarası Yer Tutucusu 4"/>
          <p:cNvSpPr>
            <a:spLocks noGrp="1"/>
          </p:cNvSpPr>
          <p:nvPr>
            <p:ph type="sldNum" sz="quarter" idx="12"/>
          </p:nvPr>
        </p:nvSpPr>
        <p:spPr/>
        <p:txBody>
          <a:bodyPr/>
          <a:lstStyle/>
          <a:p>
            <a:fld id="{B1DEFA8C-F947-479F-BE07-76B6B3F80BF1}" type="slidenum">
              <a:rPr lang="tr-TR" smtClean="0"/>
              <a:pPr/>
              <a:t>19</a:t>
            </a:fld>
            <a:endParaRPr lang="tr-TR" dirty="0"/>
          </a:p>
        </p:txBody>
      </p:sp>
      <p:pic>
        <p:nvPicPr>
          <p:cNvPr id="1026" name="Picture 2" descr="STRATEJİK PLANLAMA NEDİR? - ppt video online indi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904" y="151400"/>
            <a:ext cx="8668386" cy="6336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4991932"/>
      </p:ext>
    </p:extLst>
  </p:cSld>
  <p:clrMapOvr>
    <a:masterClrMapping/>
  </p:clrMapOvr>
  <p:transition spd="med">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9" descr="C:\Documents and Settings\Yasemin.KLMN-AA0CC8569B\Desktop\Stratejik Yonetim\soyut\Kullanılanlar\Abstract-White-16981.jpg"/>
          <p:cNvPicPr>
            <a:picLocks noChangeAspect="1" noChangeArrowheads="1"/>
          </p:cNvPicPr>
          <p:nvPr/>
        </p:nvPicPr>
        <p:blipFill rotWithShape="1">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l="39528"/>
          <a:stretch/>
        </p:blipFill>
        <p:spPr bwMode="auto">
          <a:xfrm flipH="1">
            <a:off x="-6824"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1 Başlık"/>
          <p:cNvSpPr>
            <a:spLocks noGrp="1"/>
          </p:cNvSpPr>
          <p:nvPr>
            <p:ph type="ctrTitle"/>
          </p:nvPr>
        </p:nvSpPr>
        <p:spPr>
          <a:xfrm>
            <a:off x="467544" y="2708920"/>
            <a:ext cx="8352928" cy="3208587"/>
          </a:xfrm>
        </p:spPr>
        <p:txBody>
          <a:bodyPr>
            <a:noAutofit/>
          </a:bodyPr>
          <a:lstStyle/>
          <a:p>
            <a:r>
              <a:rPr lang="tr-TR" sz="3300" b="1" dirty="0" smtClean="0">
                <a:solidFill>
                  <a:srgbClr val="0070C0"/>
                </a:solidFill>
                <a:latin typeface="Calibri" panose="020F0502020204030204" pitchFamily="34" charset="0"/>
                <a:ea typeface="+mn-ea"/>
                <a:cs typeface="Tahoma" pitchFamily="34" charset="0"/>
              </a:rPr>
              <a:t/>
            </a:r>
            <a:br>
              <a:rPr lang="tr-TR" sz="3300" b="1" dirty="0" smtClean="0">
                <a:solidFill>
                  <a:srgbClr val="0070C0"/>
                </a:solidFill>
                <a:latin typeface="Calibri" panose="020F0502020204030204" pitchFamily="34" charset="0"/>
                <a:ea typeface="+mn-ea"/>
                <a:cs typeface="Tahoma" pitchFamily="34" charset="0"/>
              </a:rPr>
            </a:br>
            <a:r>
              <a:rPr lang="tr-TR" sz="3300" b="1" dirty="0" smtClean="0">
                <a:solidFill>
                  <a:srgbClr val="0070C0"/>
                </a:solidFill>
                <a:latin typeface="Calibri" panose="020F0502020204030204" pitchFamily="34" charset="0"/>
                <a:ea typeface="+mn-ea"/>
                <a:cs typeface="Tahoma" pitchFamily="34" charset="0"/>
              </a:rPr>
              <a:t/>
            </a:r>
            <a:br>
              <a:rPr lang="tr-TR" sz="3300" b="1" dirty="0" smtClean="0">
                <a:solidFill>
                  <a:srgbClr val="0070C0"/>
                </a:solidFill>
                <a:latin typeface="Calibri" panose="020F0502020204030204" pitchFamily="34" charset="0"/>
                <a:ea typeface="+mn-ea"/>
                <a:cs typeface="Tahoma" pitchFamily="34" charset="0"/>
              </a:rPr>
            </a:br>
            <a:r>
              <a:rPr lang="tr-TR" sz="3300" b="1" dirty="0">
                <a:solidFill>
                  <a:srgbClr val="0070C0"/>
                </a:solidFill>
                <a:latin typeface="Calibri" panose="020F0502020204030204" pitchFamily="34" charset="0"/>
                <a:ea typeface="+mn-ea"/>
                <a:cs typeface="Tahoma" pitchFamily="34" charset="0"/>
              </a:rPr>
              <a:t/>
            </a:r>
            <a:br>
              <a:rPr lang="tr-TR" sz="3300" b="1" dirty="0">
                <a:solidFill>
                  <a:srgbClr val="0070C0"/>
                </a:solidFill>
                <a:latin typeface="Calibri" panose="020F0502020204030204" pitchFamily="34" charset="0"/>
                <a:ea typeface="+mn-ea"/>
                <a:cs typeface="Tahoma" pitchFamily="34" charset="0"/>
              </a:rPr>
            </a:br>
            <a:r>
              <a:rPr lang="tr-TR" sz="3300" b="1" dirty="0" smtClean="0">
                <a:solidFill>
                  <a:srgbClr val="0070C0"/>
                </a:solidFill>
                <a:latin typeface="Calibri" panose="020F0502020204030204" pitchFamily="34" charset="0"/>
                <a:ea typeface="+mn-ea"/>
                <a:cs typeface="Tahoma" pitchFamily="34" charset="0"/>
              </a:rPr>
              <a:t/>
            </a:r>
            <a:br>
              <a:rPr lang="tr-TR" sz="3300" b="1" dirty="0" smtClean="0">
                <a:solidFill>
                  <a:srgbClr val="0070C0"/>
                </a:solidFill>
                <a:latin typeface="Calibri" panose="020F0502020204030204" pitchFamily="34" charset="0"/>
                <a:ea typeface="+mn-ea"/>
                <a:cs typeface="Tahoma" pitchFamily="34" charset="0"/>
              </a:rPr>
            </a:br>
            <a:endParaRPr lang="tr-TR" sz="4000" b="1" dirty="0">
              <a:solidFill>
                <a:srgbClr val="0070C0"/>
              </a:solidFill>
              <a:latin typeface="Calibri" panose="020F0502020204030204" pitchFamily="34" charset="0"/>
              <a:ea typeface="+mn-ea"/>
              <a:cs typeface="Tahoma" pitchFamily="34" charset="0"/>
            </a:endParaRPr>
          </a:p>
        </p:txBody>
      </p:sp>
      <p:pic>
        <p:nvPicPr>
          <p:cNvPr id="3" name="Resim 2"/>
          <p:cNvPicPr>
            <a:picLocks noChangeAspect="1"/>
          </p:cNvPicPr>
          <p:nvPr/>
        </p:nvPicPr>
        <p:blipFill>
          <a:blip r:embed="rId5"/>
          <a:stretch>
            <a:fillRect/>
          </a:stretch>
        </p:blipFill>
        <p:spPr>
          <a:xfrm>
            <a:off x="303419" y="548680"/>
            <a:ext cx="8429873" cy="5760640"/>
          </a:xfrm>
          <a:prstGeom prst="rect">
            <a:avLst/>
          </a:prstGeom>
        </p:spPr>
      </p:pic>
    </p:spTree>
    <p:extLst>
      <p:ext uri="{BB962C8B-B14F-4D97-AF65-F5344CB8AC3E}">
        <p14:creationId xmlns:p14="http://schemas.microsoft.com/office/powerpoint/2010/main" val="3065616843"/>
      </p:ext>
    </p:extLst>
  </p:cSld>
  <p:clrMapOvr>
    <a:masterClrMapping/>
  </p:clrMapOvr>
  <p:transition spd="med">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pic>
        <p:nvPicPr>
          <p:cNvPr id="4" name="Picture 9" descr="C:\Documents and Settings\Yasemin.KLMN-AA0CC8569B\Desktop\Stratejik Yonetim\soyut\Kullanılanlar\Abstract-White-16981.jpg"/>
          <p:cNvPicPr>
            <a:picLocks noChangeAspect="1" noChangeArrowheads="1"/>
          </p:cNvPicPr>
          <p:nvPr/>
        </p:nvPicPr>
        <p:blipFill rotWithShape="1">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l="39528"/>
          <a:stretch/>
        </p:blipFill>
        <p:spPr bwMode="auto">
          <a:xfrm>
            <a:off x="179511" y="260648"/>
            <a:ext cx="8568953" cy="6018194"/>
          </a:xfrm>
          <a:prstGeom prst="rect">
            <a:avLst/>
          </a:prstGeom>
          <a:noFill/>
          <a:extLst>
            <a:ext uri="{909E8E84-426E-40DD-AFC4-6F175D3DCCD1}">
              <a14:hiddenFill xmlns:a14="http://schemas.microsoft.com/office/drawing/2010/main">
                <a:solidFill>
                  <a:srgbClr val="FFFFFF"/>
                </a:solidFill>
              </a14:hiddenFill>
            </a:ext>
          </a:extLst>
        </p:spPr>
      </p:pic>
      <p:pic>
        <p:nvPicPr>
          <p:cNvPr id="8" name="Resim 7" descr="C:\Users\EXPER\Desktop\AdiyamanUniLogo.png"/>
          <p:cNvPicPr>
            <a:picLocks noChangeAspect="1"/>
          </p:cNvPicPr>
          <p:nvPr/>
        </p:nvPicPr>
        <p:blipFill>
          <a:blip r:embed="rId4"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5">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7708634" y="448207"/>
            <a:ext cx="864155" cy="864000"/>
          </a:xfrm>
          <a:prstGeom prst="rect">
            <a:avLst/>
          </a:prstGeom>
          <a:noFill/>
          <a:ln>
            <a:noFill/>
          </a:ln>
        </p:spPr>
      </p:pic>
      <p:sp>
        <p:nvSpPr>
          <p:cNvPr id="9" name="1 Başlık"/>
          <p:cNvSpPr txBox="1">
            <a:spLocks/>
          </p:cNvSpPr>
          <p:nvPr/>
        </p:nvSpPr>
        <p:spPr>
          <a:xfrm>
            <a:off x="505096" y="396732"/>
            <a:ext cx="8423287" cy="924984"/>
          </a:xfrm>
          <a:prstGeom prst="rect">
            <a:avLst/>
          </a:prstGeom>
          <a:solidFill>
            <a:srgbClr val="0070C0"/>
          </a:solidFill>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tr-TR" sz="2800" dirty="0">
              <a:ln>
                <a:solidFill>
                  <a:schemeClr val="bg1"/>
                </a:solidFill>
              </a:ln>
              <a:solidFill>
                <a:schemeClr val="bg1"/>
              </a:solidFill>
              <a:latin typeface="Imprint MT Shadow" panose="04020605060303030202" pitchFamily="82" charset="0"/>
            </a:endParaRPr>
          </a:p>
        </p:txBody>
      </p:sp>
      <p:sp>
        <p:nvSpPr>
          <p:cNvPr id="10" name="Başlık 1"/>
          <p:cNvSpPr>
            <a:spLocks noGrp="1"/>
          </p:cNvSpPr>
          <p:nvPr>
            <p:ph type="title"/>
          </p:nvPr>
        </p:nvSpPr>
        <p:spPr>
          <a:xfrm>
            <a:off x="468344" y="260648"/>
            <a:ext cx="7200000" cy="1061068"/>
          </a:xfrm>
        </p:spPr>
        <p:txBody>
          <a:bodyPr>
            <a:noAutofit/>
          </a:bodyPr>
          <a:lstStyle/>
          <a:p>
            <a:pPr>
              <a:spcBef>
                <a:spcPts val="0"/>
              </a:spcBef>
            </a:pPr>
            <a:r>
              <a:rPr lang="tr-TR" sz="2800" b="1" dirty="0"/>
              <a:t>STRATEJİK PLAN HAZIRLIK SÜRECİ</a:t>
            </a:r>
            <a:endParaRPr lang="tr-TR" sz="2800" dirty="0">
              <a:solidFill>
                <a:srgbClr val="FF0000"/>
              </a:solidFill>
              <a:latin typeface="Imprint MT Shadow" panose="04020605060303030202" pitchFamily="82" charset="0"/>
            </a:endParaRPr>
          </a:p>
        </p:txBody>
      </p:sp>
      <p:sp>
        <p:nvSpPr>
          <p:cNvPr id="13" name="İçerik Yer Tutucusu 2"/>
          <p:cNvSpPr>
            <a:spLocks noGrp="1"/>
          </p:cNvSpPr>
          <p:nvPr>
            <p:ph idx="1"/>
          </p:nvPr>
        </p:nvSpPr>
        <p:spPr>
          <a:xfrm>
            <a:off x="512896" y="1321716"/>
            <a:ext cx="8086668" cy="4771580"/>
          </a:xfrm>
        </p:spPr>
        <p:txBody>
          <a:bodyPr>
            <a:noAutofit/>
          </a:bodyPr>
          <a:lstStyle/>
          <a:p>
            <a:pPr marL="0" indent="0">
              <a:spcBef>
                <a:spcPts val="0"/>
              </a:spcBef>
              <a:buNone/>
            </a:pPr>
            <a:r>
              <a:rPr lang="tr-TR" sz="3500" b="1" dirty="0" smtClean="0">
                <a:solidFill>
                  <a:srgbClr val="C00000"/>
                </a:solidFill>
              </a:rPr>
              <a:t>Stratejik Plan Hazırlık Çalışmaları 6 aşamadan oluşmaktadır:</a:t>
            </a:r>
          </a:p>
          <a:p>
            <a:pPr marL="514350" indent="-514350" algn="just">
              <a:spcBef>
                <a:spcPts val="0"/>
              </a:spcBef>
              <a:buClr>
                <a:srgbClr val="C00000"/>
              </a:buClr>
              <a:buAutoNum type="arabicPeriod"/>
            </a:pPr>
            <a:r>
              <a:rPr lang="tr-TR" sz="3500" b="1" dirty="0" smtClean="0"/>
              <a:t>Stratejik Plan Hazırlık Süreci</a:t>
            </a:r>
          </a:p>
          <a:p>
            <a:pPr marL="514350" indent="-514350" algn="just">
              <a:spcBef>
                <a:spcPts val="0"/>
              </a:spcBef>
              <a:buClr>
                <a:srgbClr val="C00000"/>
              </a:buClr>
              <a:buAutoNum type="arabicPeriod"/>
            </a:pPr>
            <a:r>
              <a:rPr lang="tr-TR" sz="3500" b="1" dirty="0" smtClean="0"/>
              <a:t>Durum Analizi</a:t>
            </a:r>
          </a:p>
          <a:p>
            <a:pPr marL="514350" indent="-514350" algn="just">
              <a:spcBef>
                <a:spcPts val="0"/>
              </a:spcBef>
              <a:buClr>
                <a:srgbClr val="C00000"/>
              </a:buClr>
              <a:buAutoNum type="arabicPeriod"/>
            </a:pPr>
            <a:r>
              <a:rPr lang="tr-TR" sz="3500" b="1" dirty="0" smtClean="0"/>
              <a:t>Geleceğe Bakış</a:t>
            </a:r>
          </a:p>
          <a:p>
            <a:pPr marL="514350" indent="-514350" algn="just">
              <a:spcBef>
                <a:spcPts val="0"/>
              </a:spcBef>
              <a:buClr>
                <a:srgbClr val="C00000"/>
              </a:buClr>
              <a:buAutoNum type="arabicPeriod"/>
            </a:pPr>
            <a:r>
              <a:rPr lang="tr-TR" sz="3500" b="1" dirty="0" smtClean="0"/>
              <a:t>Farklılaşma Stratejisi</a:t>
            </a:r>
          </a:p>
          <a:p>
            <a:pPr marL="514350" indent="-514350" algn="just">
              <a:spcBef>
                <a:spcPts val="0"/>
              </a:spcBef>
              <a:buClr>
                <a:srgbClr val="C00000"/>
              </a:buClr>
              <a:buAutoNum type="arabicPeriod"/>
            </a:pPr>
            <a:r>
              <a:rPr lang="tr-TR" sz="3500" b="1" dirty="0" smtClean="0"/>
              <a:t>Strateji Geliştirme</a:t>
            </a:r>
          </a:p>
          <a:p>
            <a:pPr marL="514350" indent="-514350" algn="just">
              <a:spcBef>
                <a:spcPts val="0"/>
              </a:spcBef>
              <a:buClr>
                <a:srgbClr val="C00000"/>
              </a:buClr>
              <a:buAutoNum type="arabicPeriod"/>
            </a:pPr>
            <a:r>
              <a:rPr lang="tr-TR" sz="3500" b="1" dirty="0" smtClean="0"/>
              <a:t>Stratejik Planın Oluşturulması</a:t>
            </a:r>
          </a:p>
          <a:p>
            <a:pPr marL="514350" indent="-514350" algn="just">
              <a:spcBef>
                <a:spcPts val="0"/>
              </a:spcBef>
              <a:buClr>
                <a:srgbClr val="C00000"/>
              </a:buClr>
              <a:buAutoNum type="arabicPeriod"/>
            </a:pPr>
            <a:endParaRPr lang="tr-TR" sz="3300" b="1" dirty="0" smtClean="0"/>
          </a:p>
          <a:p>
            <a:pPr marL="0" indent="0" algn="just">
              <a:spcBef>
                <a:spcPts val="0"/>
              </a:spcBef>
              <a:buNone/>
            </a:pPr>
            <a:endParaRPr lang="tr-TR" sz="3300" b="1" dirty="0" smtClean="0"/>
          </a:p>
          <a:p>
            <a:pPr marL="0" indent="0" algn="just">
              <a:spcBef>
                <a:spcPts val="0"/>
              </a:spcBef>
              <a:buNone/>
            </a:pPr>
            <a:endParaRPr lang="tr-TR" sz="3300" dirty="0">
              <a:solidFill>
                <a:srgbClr val="FF0000"/>
              </a:solidFill>
              <a:latin typeface="Imprint MT Shadow" panose="04020605060303030202" pitchFamily="82" charset="0"/>
            </a:endParaRPr>
          </a:p>
          <a:p>
            <a:pPr marL="0" indent="0" algn="just">
              <a:spcBef>
                <a:spcPts val="0"/>
              </a:spcBef>
              <a:buNone/>
            </a:pPr>
            <a:endParaRPr lang="tr-TR" sz="6600" dirty="0" smtClean="0"/>
          </a:p>
          <a:p>
            <a:pPr marL="0" indent="0" algn="just">
              <a:spcBef>
                <a:spcPts val="0"/>
              </a:spcBef>
              <a:buNone/>
            </a:pPr>
            <a:endParaRPr lang="tr-TR" sz="2200" dirty="0" smtClean="0"/>
          </a:p>
          <a:p>
            <a:pPr marL="0" indent="0" algn="just">
              <a:spcBef>
                <a:spcPts val="0"/>
              </a:spcBef>
              <a:buNone/>
            </a:pPr>
            <a:endParaRPr lang="tr-TR" sz="2200" dirty="0"/>
          </a:p>
        </p:txBody>
      </p:sp>
      <p:sp>
        <p:nvSpPr>
          <p:cNvPr id="15" name="5 Altbilgi Yer Tutucusu"/>
          <p:cNvSpPr txBox="1">
            <a:spLocks/>
          </p:cNvSpPr>
          <p:nvPr/>
        </p:nvSpPr>
        <p:spPr>
          <a:xfrm>
            <a:off x="233841" y="6269590"/>
            <a:ext cx="2539800" cy="501582"/>
          </a:xfrm>
          <a:prstGeom prst="rect">
            <a:avLst/>
          </a:prstGeom>
        </p:spPr>
        <p:txBody>
          <a:bodyPr vert="horz" anchor="b"/>
          <a:lstStyle>
            <a:defPPr>
              <a:defRPr lang="tr-TR"/>
            </a:defPPr>
            <a:lvl1pPr marL="0" algn="r" defTabSz="914400" rtl="0" eaLnBrk="1" latinLnBrk="0" hangingPunct="1">
              <a:defRPr kumimoji="0" sz="1000" kern="1200">
                <a:solidFill>
                  <a:schemeClr val="accent1">
                    <a:tint val="2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200" dirty="0" smtClean="0">
                <a:solidFill>
                  <a:srgbClr val="00B050"/>
                </a:solidFill>
                <a:latin typeface="Imprint MT Shadow" panose="04020605060303030202" pitchFamily="82" charset="0"/>
              </a:rPr>
              <a:t>Strateji </a:t>
            </a:r>
            <a:r>
              <a:rPr lang="tr-TR" sz="1200" dirty="0">
                <a:solidFill>
                  <a:srgbClr val="00B050"/>
                </a:solidFill>
                <a:latin typeface="Imprint MT Shadow" panose="04020605060303030202" pitchFamily="82" charset="0"/>
              </a:rPr>
              <a:t>Geliştirme Daire Başkanlığı</a:t>
            </a:r>
          </a:p>
        </p:txBody>
      </p:sp>
      <p:sp>
        <p:nvSpPr>
          <p:cNvPr id="5" name="Slayt Numarası Yer Tutucusu 4"/>
          <p:cNvSpPr>
            <a:spLocks noGrp="1"/>
          </p:cNvSpPr>
          <p:nvPr>
            <p:ph type="sldNum" sz="quarter" idx="12"/>
          </p:nvPr>
        </p:nvSpPr>
        <p:spPr/>
        <p:txBody>
          <a:bodyPr/>
          <a:lstStyle/>
          <a:p>
            <a:fld id="{B1DEFA8C-F947-479F-BE07-76B6B3F80BF1}" type="slidenum">
              <a:rPr lang="tr-TR" smtClean="0"/>
              <a:pPr/>
              <a:t>20</a:t>
            </a:fld>
            <a:endParaRPr lang="tr-TR"/>
          </a:p>
        </p:txBody>
      </p:sp>
    </p:spTree>
    <p:extLst>
      <p:ext uri="{BB962C8B-B14F-4D97-AF65-F5344CB8AC3E}">
        <p14:creationId xmlns:p14="http://schemas.microsoft.com/office/powerpoint/2010/main" val="2741424287"/>
      </p:ext>
    </p:extLst>
  </p:cSld>
  <p:clrMapOvr>
    <a:masterClrMapping/>
  </p:clrMapOvr>
  <p:transition spd="med">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descr="C:\Documents and Settings\Yasemin.KLMN-AA0CC8569B\Desktop\Stratejik Yonetim\soyut\Kullanılanlar\Abstract-White-16981.jpg"/>
          <p:cNvPicPr>
            <a:picLocks noChangeAspect="1" noChangeArrowheads="1"/>
          </p:cNvPicPr>
          <p:nvPr/>
        </p:nvPicPr>
        <p:blipFill rotWithShape="1">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l="39528"/>
          <a:stretch/>
        </p:blipFill>
        <p:spPr bwMode="auto">
          <a:xfrm>
            <a:off x="323527" y="260648"/>
            <a:ext cx="8424937" cy="6165308"/>
          </a:xfrm>
          <a:prstGeom prst="rect">
            <a:avLst/>
          </a:prstGeom>
          <a:noFill/>
          <a:extLst>
            <a:ext uri="{909E8E84-426E-40DD-AFC4-6F175D3DCCD1}">
              <a14:hiddenFill xmlns:a14="http://schemas.microsoft.com/office/drawing/2010/main">
                <a:solidFill>
                  <a:srgbClr val="FFFFFF"/>
                </a:solidFill>
              </a14:hiddenFill>
            </a:ext>
          </a:extLst>
        </p:spPr>
      </p:pic>
      <p:pic>
        <p:nvPicPr>
          <p:cNvPr id="8" name="Resim 7" descr="C:\Users\EXPER\Desktop\AdiyamanUniLogo.png"/>
          <p:cNvPicPr>
            <a:picLocks noChangeAspect="1"/>
          </p:cNvPicPr>
          <p:nvPr/>
        </p:nvPicPr>
        <p:blipFill>
          <a:blip r:embed="rId5"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6">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7708634" y="448207"/>
            <a:ext cx="864155" cy="864000"/>
          </a:xfrm>
          <a:prstGeom prst="rect">
            <a:avLst/>
          </a:prstGeom>
          <a:noFill/>
          <a:ln>
            <a:noFill/>
          </a:ln>
        </p:spPr>
      </p:pic>
      <p:sp>
        <p:nvSpPr>
          <p:cNvPr id="9" name="1 Başlık"/>
          <p:cNvSpPr txBox="1">
            <a:spLocks/>
          </p:cNvSpPr>
          <p:nvPr/>
        </p:nvSpPr>
        <p:spPr>
          <a:xfrm>
            <a:off x="505097" y="116632"/>
            <a:ext cx="8513463" cy="936105"/>
          </a:xfrm>
          <a:prstGeom prst="rect">
            <a:avLst/>
          </a:prstGeom>
          <a:solidFill>
            <a:srgbClr val="0070C0"/>
          </a:solidFill>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tr-TR" sz="2800" dirty="0">
              <a:ln>
                <a:solidFill>
                  <a:schemeClr val="bg1"/>
                </a:solidFill>
              </a:ln>
              <a:solidFill>
                <a:schemeClr val="bg1"/>
              </a:solidFill>
              <a:latin typeface="Imprint MT Shadow" panose="04020605060303030202" pitchFamily="82" charset="0"/>
            </a:endParaRPr>
          </a:p>
        </p:txBody>
      </p:sp>
      <p:sp>
        <p:nvSpPr>
          <p:cNvPr id="10" name="Başlık 1"/>
          <p:cNvSpPr>
            <a:spLocks noGrp="1"/>
          </p:cNvSpPr>
          <p:nvPr>
            <p:ph type="title"/>
          </p:nvPr>
        </p:nvSpPr>
        <p:spPr>
          <a:xfrm>
            <a:off x="323527" y="116632"/>
            <a:ext cx="7200000" cy="936105"/>
          </a:xfrm>
        </p:spPr>
        <p:txBody>
          <a:bodyPr>
            <a:noAutofit/>
          </a:bodyPr>
          <a:lstStyle/>
          <a:p>
            <a:pPr>
              <a:spcBef>
                <a:spcPts val="0"/>
              </a:spcBef>
            </a:pPr>
            <a:r>
              <a:rPr lang="tr-TR" sz="2800" b="1" dirty="0"/>
              <a:t>STRATEJİK PLAN HAZIRLIK SÜRECİ</a:t>
            </a:r>
            <a:endParaRPr lang="tr-TR" sz="2800" dirty="0">
              <a:solidFill>
                <a:srgbClr val="FF0000"/>
              </a:solidFill>
              <a:latin typeface="Imprint MT Shadow" panose="04020605060303030202" pitchFamily="82" charset="0"/>
            </a:endParaRPr>
          </a:p>
        </p:txBody>
      </p:sp>
      <p:sp>
        <p:nvSpPr>
          <p:cNvPr id="13" name="İçerik Yer Tutucusu 2"/>
          <p:cNvSpPr>
            <a:spLocks noGrp="1"/>
          </p:cNvSpPr>
          <p:nvPr>
            <p:ph idx="1"/>
          </p:nvPr>
        </p:nvSpPr>
        <p:spPr>
          <a:xfrm>
            <a:off x="323527" y="1124744"/>
            <a:ext cx="8662431" cy="5184576"/>
          </a:xfrm>
        </p:spPr>
        <p:txBody>
          <a:bodyPr>
            <a:noAutofit/>
          </a:bodyPr>
          <a:lstStyle/>
          <a:p>
            <a:pPr marL="0" indent="0" algn="just">
              <a:spcBef>
                <a:spcPts val="0"/>
              </a:spcBef>
              <a:buClr>
                <a:srgbClr val="C00000"/>
              </a:buClr>
              <a:buNone/>
            </a:pPr>
            <a:r>
              <a:rPr lang="tr-TR" sz="2600" b="1" dirty="0" smtClean="0">
                <a:solidFill>
                  <a:srgbClr val="C00000"/>
                </a:solidFill>
              </a:rPr>
              <a:t>1.STRATEJİK PLAN HAZIRLIK SÜRECİ:</a:t>
            </a:r>
          </a:p>
          <a:p>
            <a:pPr algn="just">
              <a:spcBef>
                <a:spcPts val="0"/>
              </a:spcBef>
              <a:buClr>
                <a:srgbClr val="C00000"/>
              </a:buClr>
              <a:buFont typeface="Arial" panose="020B0604020202020204" pitchFamily="34" charset="0"/>
              <a:buChar char="•"/>
            </a:pPr>
            <a:r>
              <a:rPr lang="tr-TR" sz="2600" dirty="0" smtClean="0"/>
              <a:t>Bu aşamada, Stratejik Plan hazırlık çalışmaları, Üst Yönetim, Harcama Birimleri ve çalışanlar tarafından sahiplenilir.</a:t>
            </a:r>
            <a:r>
              <a:rPr lang="tr-TR" sz="2600" dirty="0" smtClean="0">
                <a:solidFill>
                  <a:prstClr val="black"/>
                </a:solidFill>
                <a:latin typeface="Calibri"/>
                <a:ea typeface="Calibri"/>
                <a:cs typeface="Times New Roman"/>
              </a:rPr>
              <a:t> </a:t>
            </a:r>
          </a:p>
          <a:p>
            <a:pPr algn="just">
              <a:spcBef>
                <a:spcPts val="0"/>
              </a:spcBef>
              <a:buClr>
                <a:srgbClr val="C00000"/>
              </a:buClr>
              <a:buFont typeface="Arial" panose="020B0604020202020204" pitchFamily="34" charset="0"/>
              <a:buChar char="•"/>
            </a:pPr>
            <a:r>
              <a:rPr lang="tr-TR" sz="2600" dirty="0" smtClean="0"/>
              <a:t>Stratejik </a:t>
            </a:r>
            <a:r>
              <a:rPr lang="tr-TR" sz="2600" dirty="0"/>
              <a:t>planlama üniversite içerisinde belirli bir birimin ya da kişinin sorumluluğu olarak görülmemelidir</a:t>
            </a:r>
            <a:r>
              <a:rPr lang="tr-TR" sz="2600" dirty="0" smtClean="0"/>
              <a:t>.</a:t>
            </a:r>
          </a:p>
          <a:p>
            <a:pPr marL="274320" lvl="1" algn="just">
              <a:spcBef>
                <a:spcPts val="0"/>
              </a:spcBef>
              <a:buClr>
                <a:srgbClr val="C00000"/>
              </a:buClr>
              <a:buFont typeface="Arial" panose="020B0604020202020204" pitchFamily="34" charset="0"/>
              <a:buChar char="•"/>
            </a:pPr>
            <a:r>
              <a:rPr lang="tr-TR" sz="2600" dirty="0" smtClean="0"/>
              <a:t>Plan hazırlamak ve üniversiteyi bu plan doğrultusunda yönetmek üniversite yönetiminin temel sorumluluğudur. </a:t>
            </a:r>
          </a:p>
          <a:p>
            <a:pPr algn="just">
              <a:spcBef>
                <a:spcPts val="0"/>
              </a:spcBef>
              <a:buClr>
                <a:srgbClr val="C00000"/>
              </a:buClr>
              <a:buFont typeface="Arial" panose="020B0604020202020204" pitchFamily="34" charset="0"/>
              <a:buChar char="•"/>
            </a:pPr>
            <a:r>
              <a:rPr lang="tr-TR" sz="2600" dirty="0" smtClean="0"/>
              <a:t>Stratejik Plan hazırlama sürecinin organizasyonu yapılarak, Stratejik </a:t>
            </a:r>
            <a:r>
              <a:rPr lang="tr-TR" sz="2600" dirty="0" smtClean="0">
                <a:solidFill>
                  <a:srgbClr val="FF0000"/>
                </a:solidFill>
              </a:rPr>
              <a:t>Planlama süreci planlanır.</a:t>
            </a:r>
          </a:p>
          <a:p>
            <a:pPr algn="just">
              <a:spcBef>
                <a:spcPts val="0"/>
              </a:spcBef>
              <a:buClr>
                <a:srgbClr val="C00000"/>
              </a:buClr>
              <a:buFont typeface="Arial" panose="020B0604020202020204" pitchFamily="34" charset="0"/>
              <a:buChar char="•"/>
            </a:pPr>
            <a:r>
              <a:rPr lang="tr-TR" sz="2600" dirty="0" smtClean="0"/>
              <a:t>Hazırlık sürecine ait </a:t>
            </a:r>
            <a:r>
              <a:rPr lang="tr-TR" sz="2600" dirty="0" smtClean="0">
                <a:solidFill>
                  <a:srgbClr val="FF0000"/>
                </a:solidFill>
              </a:rPr>
              <a:t>ZAMAN PLANI</a:t>
            </a:r>
            <a:r>
              <a:rPr lang="tr-TR" sz="2600" dirty="0" smtClean="0"/>
              <a:t> ve </a:t>
            </a:r>
            <a:r>
              <a:rPr lang="tr-TR" sz="2600" dirty="0" smtClean="0">
                <a:solidFill>
                  <a:srgbClr val="FF0000"/>
                </a:solidFill>
              </a:rPr>
              <a:t>HAZIRLIK PROGRAMI</a:t>
            </a:r>
            <a:r>
              <a:rPr lang="tr-TR" sz="2600" dirty="0" smtClean="0"/>
              <a:t> hazırlanarak Strateji Geliştirme Kurulunun onayına sunulur.</a:t>
            </a:r>
          </a:p>
          <a:p>
            <a:pPr marL="0" indent="0" algn="just">
              <a:spcBef>
                <a:spcPts val="0"/>
              </a:spcBef>
              <a:buClr>
                <a:srgbClr val="C00000"/>
              </a:buClr>
              <a:buNone/>
            </a:pPr>
            <a:endParaRPr lang="tr-TR" sz="2800" b="1" dirty="0"/>
          </a:p>
          <a:p>
            <a:pPr marL="0" indent="0" algn="just">
              <a:spcBef>
                <a:spcPts val="0"/>
              </a:spcBef>
              <a:buNone/>
            </a:pPr>
            <a:endParaRPr lang="tr-TR" sz="3300" b="1" dirty="0" smtClean="0"/>
          </a:p>
          <a:p>
            <a:pPr marL="0" indent="0" algn="just">
              <a:spcBef>
                <a:spcPts val="0"/>
              </a:spcBef>
              <a:buNone/>
            </a:pPr>
            <a:endParaRPr lang="tr-TR" sz="3300" dirty="0">
              <a:solidFill>
                <a:srgbClr val="FF0000"/>
              </a:solidFill>
              <a:latin typeface="Imprint MT Shadow" panose="04020605060303030202" pitchFamily="82" charset="0"/>
            </a:endParaRPr>
          </a:p>
          <a:p>
            <a:pPr marL="0" indent="0" algn="just">
              <a:spcBef>
                <a:spcPts val="0"/>
              </a:spcBef>
              <a:buNone/>
            </a:pPr>
            <a:endParaRPr lang="tr-TR" sz="6600" dirty="0" smtClean="0"/>
          </a:p>
          <a:p>
            <a:pPr marL="0" indent="0" algn="just">
              <a:spcBef>
                <a:spcPts val="0"/>
              </a:spcBef>
              <a:buNone/>
            </a:pPr>
            <a:endParaRPr lang="tr-TR" sz="2200" dirty="0" smtClean="0"/>
          </a:p>
          <a:p>
            <a:pPr marL="0" indent="0" algn="just">
              <a:spcBef>
                <a:spcPts val="0"/>
              </a:spcBef>
              <a:buNone/>
            </a:pPr>
            <a:endParaRPr lang="tr-TR" sz="2200" dirty="0"/>
          </a:p>
        </p:txBody>
      </p:sp>
      <p:sp>
        <p:nvSpPr>
          <p:cNvPr id="15" name="5 Altbilgi Yer Tutucusu"/>
          <p:cNvSpPr txBox="1">
            <a:spLocks/>
          </p:cNvSpPr>
          <p:nvPr/>
        </p:nvSpPr>
        <p:spPr>
          <a:xfrm>
            <a:off x="6516216" y="6237312"/>
            <a:ext cx="2539800" cy="501582"/>
          </a:xfrm>
          <a:prstGeom prst="rect">
            <a:avLst/>
          </a:prstGeom>
        </p:spPr>
        <p:txBody>
          <a:bodyPr vert="horz" anchor="b"/>
          <a:lstStyle>
            <a:defPPr>
              <a:defRPr lang="tr-TR"/>
            </a:defPPr>
            <a:lvl1pPr marL="0" algn="r" defTabSz="914400" rtl="0" eaLnBrk="1" latinLnBrk="0" hangingPunct="1">
              <a:defRPr kumimoji="0" sz="1000" kern="1200">
                <a:solidFill>
                  <a:schemeClr val="accent1">
                    <a:tint val="2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200" dirty="0" smtClean="0">
                <a:solidFill>
                  <a:srgbClr val="00B050"/>
                </a:solidFill>
                <a:latin typeface="Imprint MT Shadow" panose="04020605060303030202" pitchFamily="82" charset="0"/>
              </a:rPr>
              <a:t>Strateji </a:t>
            </a:r>
            <a:r>
              <a:rPr lang="tr-TR" sz="1200" dirty="0">
                <a:solidFill>
                  <a:srgbClr val="00B050"/>
                </a:solidFill>
                <a:latin typeface="Imprint MT Shadow" panose="04020605060303030202" pitchFamily="82" charset="0"/>
              </a:rPr>
              <a:t>Geliştirme Daire Başkanlığı</a:t>
            </a:r>
          </a:p>
        </p:txBody>
      </p:sp>
      <p:sp>
        <p:nvSpPr>
          <p:cNvPr id="5" name="Slayt Numarası Yer Tutucusu 4"/>
          <p:cNvSpPr>
            <a:spLocks noGrp="1"/>
          </p:cNvSpPr>
          <p:nvPr>
            <p:ph type="sldNum" sz="quarter" idx="12"/>
          </p:nvPr>
        </p:nvSpPr>
        <p:spPr/>
        <p:txBody>
          <a:bodyPr/>
          <a:lstStyle/>
          <a:p>
            <a:fld id="{B1DEFA8C-F947-479F-BE07-76B6B3F80BF1}" type="slidenum">
              <a:rPr lang="tr-TR" smtClean="0"/>
              <a:pPr/>
              <a:t>21</a:t>
            </a:fld>
            <a:endParaRPr lang="tr-TR"/>
          </a:p>
        </p:txBody>
      </p:sp>
    </p:spTree>
    <p:extLst>
      <p:ext uri="{BB962C8B-B14F-4D97-AF65-F5344CB8AC3E}">
        <p14:creationId xmlns:p14="http://schemas.microsoft.com/office/powerpoint/2010/main" val="110001878"/>
      </p:ext>
    </p:extLst>
  </p:cSld>
  <p:clrMapOvr>
    <a:masterClrMapping/>
  </p:clrMapOvr>
  <p:transition spd="med">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descr="C:\Documents and Settings\Yasemin.KLMN-AA0CC8569B\Desktop\Stratejik Yonetim\soyut\Kullanılanlar\Abstract-White-16981.jpg"/>
          <p:cNvPicPr>
            <a:picLocks noChangeAspect="1" noChangeArrowheads="1"/>
          </p:cNvPicPr>
          <p:nvPr/>
        </p:nvPicPr>
        <p:blipFill rotWithShape="1">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l="39528"/>
          <a:stretch/>
        </p:blipFill>
        <p:spPr bwMode="auto">
          <a:xfrm>
            <a:off x="251520" y="188639"/>
            <a:ext cx="8321270" cy="6192689"/>
          </a:xfrm>
          <a:prstGeom prst="rect">
            <a:avLst/>
          </a:prstGeom>
          <a:noFill/>
          <a:extLst>
            <a:ext uri="{909E8E84-426E-40DD-AFC4-6F175D3DCCD1}">
              <a14:hiddenFill xmlns:a14="http://schemas.microsoft.com/office/drawing/2010/main">
                <a:solidFill>
                  <a:srgbClr val="FFFFFF"/>
                </a:solidFill>
              </a14:hiddenFill>
            </a:ext>
          </a:extLst>
        </p:spPr>
      </p:pic>
      <p:pic>
        <p:nvPicPr>
          <p:cNvPr id="8" name="Resim 7" descr="C:\Users\EXPER\Desktop\AdiyamanUniLogo.png"/>
          <p:cNvPicPr>
            <a:picLocks noChangeAspect="1"/>
          </p:cNvPicPr>
          <p:nvPr/>
        </p:nvPicPr>
        <p:blipFill>
          <a:blip r:embed="rId4"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5">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7708634" y="448207"/>
            <a:ext cx="864155" cy="864000"/>
          </a:xfrm>
          <a:prstGeom prst="rect">
            <a:avLst/>
          </a:prstGeom>
          <a:noFill/>
          <a:ln>
            <a:noFill/>
          </a:ln>
        </p:spPr>
      </p:pic>
      <p:sp>
        <p:nvSpPr>
          <p:cNvPr id="9" name="1 Başlık"/>
          <p:cNvSpPr txBox="1">
            <a:spLocks/>
          </p:cNvSpPr>
          <p:nvPr/>
        </p:nvSpPr>
        <p:spPr>
          <a:xfrm>
            <a:off x="362155" y="10509"/>
            <a:ext cx="8566229" cy="900000"/>
          </a:xfrm>
          <a:prstGeom prst="rect">
            <a:avLst/>
          </a:prstGeom>
          <a:solidFill>
            <a:srgbClr val="0070C0"/>
          </a:solidFill>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tr-TR" sz="2800" dirty="0">
              <a:ln>
                <a:solidFill>
                  <a:schemeClr val="bg1"/>
                </a:solidFill>
              </a:ln>
              <a:solidFill>
                <a:schemeClr val="bg1"/>
              </a:solidFill>
              <a:latin typeface="Imprint MT Shadow" panose="04020605060303030202" pitchFamily="82" charset="0"/>
            </a:endParaRPr>
          </a:p>
        </p:txBody>
      </p:sp>
      <p:sp>
        <p:nvSpPr>
          <p:cNvPr id="10" name="Başlık 1"/>
          <p:cNvSpPr>
            <a:spLocks noGrp="1"/>
          </p:cNvSpPr>
          <p:nvPr>
            <p:ph type="title"/>
          </p:nvPr>
        </p:nvSpPr>
        <p:spPr>
          <a:xfrm>
            <a:off x="468344" y="116632"/>
            <a:ext cx="7200000" cy="793877"/>
          </a:xfrm>
        </p:spPr>
        <p:txBody>
          <a:bodyPr>
            <a:noAutofit/>
          </a:bodyPr>
          <a:lstStyle/>
          <a:p>
            <a:pPr>
              <a:spcBef>
                <a:spcPts val="0"/>
              </a:spcBef>
            </a:pPr>
            <a:r>
              <a:rPr lang="tr-TR" sz="2800" b="1" dirty="0"/>
              <a:t>STRATEJİK PLAN HAZIRLIK SÜRECİ</a:t>
            </a:r>
            <a:endParaRPr lang="tr-TR" sz="2800" dirty="0">
              <a:solidFill>
                <a:srgbClr val="FF0000"/>
              </a:solidFill>
              <a:latin typeface="Imprint MT Shadow" panose="04020605060303030202" pitchFamily="82" charset="0"/>
            </a:endParaRPr>
          </a:p>
        </p:txBody>
      </p:sp>
      <p:sp>
        <p:nvSpPr>
          <p:cNvPr id="13" name="İçerik Yer Tutucusu 2"/>
          <p:cNvSpPr>
            <a:spLocks noGrp="1"/>
          </p:cNvSpPr>
          <p:nvPr>
            <p:ph idx="1"/>
          </p:nvPr>
        </p:nvSpPr>
        <p:spPr>
          <a:xfrm>
            <a:off x="251520" y="910509"/>
            <a:ext cx="8676864" cy="5328567"/>
          </a:xfrm>
        </p:spPr>
        <p:txBody>
          <a:bodyPr>
            <a:noAutofit/>
          </a:bodyPr>
          <a:lstStyle/>
          <a:p>
            <a:pPr marL="0" indent="0" algn="just">
              <a:spcBef>
                <a:spcPts val="0"/>
              </a:spcBef>
              <a:buClr>
                <a:srgbClr val="C00000"/>
              </a:buClr>
              <a:buNone/>
            </a:pPr>
            <a:r>
              <a:rPr lang="tr-TR" sz="3300" b="1" dirty="0">
                <a:solidFill>
                  <a:srgbClr val="C00000"/>
                </a:solidFill>
              </a:rPr>
              <a:t>2.</a:t>
            </a:r>
            <a:r>
              <a:rPr lang="tr-TR" sz="3300" b="1" dirty="0" smtClean="0">
                <a:solidFill>
                  <a:srgbClr val="C00000"/>
                </a:solidFill>
              </a:rPr>
              <a:t> DURUM ANALİZİ:</a:t>
            </a:r>
          </a:p>
          <a:p>
            <a:pPr marL="0" indent="0" algn="just">
              <a:spcBef>
                <a:spcPts val="0"/>
              </a:spcBef>
              <a:buClr>
                <a:srgbClr val="C00000"/>
              </a:buClr>
              <a:buNone/>
            </a:pPr>
            <a:r>
              <a:rPr lang="tr-TR" b="1" dirty="0" smtClean="0"/>
              <a:t>Bu aşamada, Kurum olarak </a:t>
            </a:r>
            <a:r>
              <a:rPr lang="tr-TR" b="1" dirty="0" smtClean="0">
                <a:solidFill>
                  <a:srgbClr val="FF0000"/>
                </a:solidFill>
              </a:rPr>
              <a:t>NEREDEYİZ?</a:t>
            </a:r>
            <a:r>
              <a:rPr lang="tr-TR" b="1" dirty="0" smtClean="0"/>
              <a:t> sorusuna cevap aranır.</a:t>
            </a:r>
          </a:p>
          <a:p>
            <a:pPr algn="just">
              <a:spcBef>
                <a:spcPts val="0"/>
              </a:spcBef>
              <a:buClr>
                <a:srgbClr val="C00000"/>
              </a:buClr>
              <a:buFont typeface="Arial" panose="020B0604020202020204" pitchFamily="34" charset="0"/>
              <a:buChar char="•"/>
            </a:pPr>
            <a:r>
              <a:rPr lang="tr-TR" sz="3000" dirty="0" smtClean="0"/>
              <a:t>Kurumsal </a:t>
            </a:r>
            <a:r>
              <a:rPr lang="tr-TR" sz="3000" dirty="0"/>
              <a:t>tarihçe </a:t>
            </a:r>
            <a:r>
              <a:rPr lang="tr-TR" sz="3000" dirty="0" smtClean="0"/>
              <a:t>hazırlanır.</a:t>
            </a:r>
          </a:p>
          <a:p>
            <a:pPr algn="just">
              <a:spcBef>
                <a:spcPts val="0"/>
              </a:spcBef>
              <a:buClr>
                <a:srgbClr val="C00000"/>
              </a:buClr>
              <a:buFont typeface="Arial" panose="020B0604020202020204" pitchFamily="34" charset="0"/>
              <a:buChar char="•"/>
            </a:pPr>
            <a:r>
              <a:rPr lang="tr-TR" sz="3000" dirty="0" smtClean="0"/>
              <a:t>Uygulanmakta olan 2019-2023 dönemi </a:t>
            </a:r>
            <a:r>
              <a:rPr lang="tr-TR" sz="3000" dirty="0"/>
              <a:t>stratejik planın </a:t>
            </a:r>
            <a:r>
              <a:rPr lang="tr-TR" sz="3000" dirty="0" smtClean="0"/>
              <a:t>değerlendirmesi yapılır.</a:t>
            </a:r>
            <a:endParaRPr lang="tr-TR" sz="3000" dirty="0"/>
          </a:p>
          <a:p>
            <a:pPr algn="just">
              <a:spcBef>
                <a:spcPts val="0"/>
              </a:spcBef>
              <a:buClr>
                <a:srgbClr val="C00000"/>
              </a:buClr>
              <a:buFont typeface="Arial" panose="020B0604020202020204" pitchFamily="34" charset="0"/>
              <a:buChar char="•"/>
            </a:pPr>
            <a:r>
              <a:rPr lang="tr-TR" sz="3000" dirty="0" smtClean="0"/>
              <a:t>Mevzuat analizi,</a:t>
            </a:r>
            <a:r>
              <a:rPr lang="tr-TR" sz="3000" dirty="0"/>
              <a:t> </a:t>
            </a:r>
            <a:r>
              <a:rPr lang="tr-TR" sz="3000" dirty="0" smtClean="0"/>
              <a:t>üst </a:t>
            </a:r>
            <a:r>
              <a:rPr lang="tr-TR" sz="3000" dirty="0"/>
              <a:t>politika belgeleri </a:t>
            </a:r>
            <a:r>
              <a:rPr lang="tr-TR" sz="3000" dirty="0" smtClean="0"/>
              <a:t>analizi yapılır.</a:t>
            </a:r>
          </a:p>
          <a:p>
            <a:pPr algn="just">
              <a:spcBef>
                <a:spcPts val="0"/>
              </a:spcBef>
              <a:buClr>
                <a:srgbClr val="C00000"/>
              </a:buClr>
              <a:buFont typeface="Arial" panose="020B0604020202020204" pitchFamily="34" charset="0"/>
              <a:buChar char="•"/>
            </a:pPr>
            <a:r>
              <a:rPr lang="tr-TR" sz="3000" dirty="0" smtClean="0"/>
              <a:t>Faaliyet </a:t>
            </a:r>
            <a:r>
              <a:rPr lang="tr-TR" sz="3000" dirty="0"/>
              <a:t>alanları ile ürün ve </a:t>
            </a:r>
            <a:r>
              <a:rPr lang="tr-TR" sz="3000" dirty="0" smtClean="0"/>
              <a:t>hizmetler belirlenir.</a:t>
            </a:r>
          </a:p>
          <a:p>
            <a:pPr algn="just">
              <a:spcBef>
                <a:spcPts val="0"/>
              </a:spcBef>
              <a:buClr>
                <a:srgbClr val="C00000"/>
              </a:buClr>
              <a:buFont typeface="Arial" panose="020B0604020202020204" pitchFamily="34" charset="0"/>
              <a:buChar char="•"/>
            </a:pPr>
            <a:r>
              <a:rPr lang="tr-TR" sz="3000" dirty="0" smtClean="0"/>
              <a:t>Paydaş analizi, kuruluş </a:t>
            </a:r>
            <a:r>
              <a:rPr lang="tr-TR" sz="3000" dirty="0"/>
              <a:t>içi </a:t>
            </a:r>
            <a:r>
              <a:rPr lang="tr-TR" sz="3000" dirty="0" smtClean="0"/>
              <a:t>analiz,</a:t>
            </a:r>
          </a:p>
          <a:p>
            <a:pPr algn="just">
              <a:spcBef>
                <a:spcPts val="0"/>
              </a:spcBef>
              <a:buClr>
                <a:srgbClr val="C00000"/>
              </a:buClr>
              <a:buFont typeface="Arial" panose="020B0604020202020204" pitchFamily="34" charset="0"/>
              <a:buChar char="•"/>
            </a:pPr>
            <a:r>
              <a:rPr lang="tr-TR" sz="3000" dirty="0" smtClean="0"/>
              <a:t>Akademik </a:t>
            </a:r>
            <a:r>
              <a:rPr lang="tr-TR" sz="3000" dirty="0"/>
              <a:t>faaliyetler </a:t>
            </a:r>
            <a:r>
              <a:rPr lang="tr-TR" sz="3000" dirty="0" smtClean="0"/>
              <a:t>analizi,</a:t>
            </a:r>
          </a:p>
          <a:p>
            <a:pPr algn="just">
              <a:spcBef>
                <a:spcPts val="0"/>
              </a:spcBef>
              <a:buClr>
                <a:srgbClr val="C00000"/>
              </a:buClr>
              <a:buFont typeface="Arial" panose="020B0604020202020204" pitchFamily="34" charset="0"/>
              <a:buChar char="•"/>
            </a:pPr>
            <a:r>
              <a:rPr lang="tr-TR" sz="3000" dirty="0" smtClean="0"/>
              <a:t>Yükseköğretim </a:t>
            </a:r>
            <a:r>
              <a:rPr lang="tr-TR" sz="3000" dirty="0"/>
              <a:t>sektörü </a:t>
            </a:r>
            <a:r>
              <a:rPr lang="tr-TR" sz="3000" dirty="0" smtClean="0"/>
              <a:t>analizi, </a:t>
            </a:r>
          </a:p>
          <a:p>
            <a:pPr algn="just">
              <a:spcBef>
                <a:spcPts val="0"/>
              </a:spcBef>
              <a:buClr>
                <a:srgbClr val="C00000"/>
              </a:buClr>
              <a:buFont typeface="Arial" panose="020B0604020202020204" pitchFamily="34" charset="0"/>
              <a:buChar char="•"/>
            </a:pPr>
            <a:r>
              <a:rPr lang="tr-TR" sz="3000" dirty="0" smtClean="0"/>
              <a:t>GZFT </a:t>
            </a:r>
            <a:r>
              <a:rPr lang="tr-TR" sz="3000" dirty="0"/>
              <a:t>analizi </a:t>
            </a:r>
            <a:r>
              <a:rPr lang="tr-TR" sz="3000" dirty="0" smtClean="0"/>
              <a:t>yapılır.</a:t>
            </a:r>
            <a:r>
              <a:rPr lang="tr-TR" sz="2800" dirty="0"/>
              <a:t>	</a:t>
            </a:r>
          </a:p>
          <a:p>
            <a:pPr marL="0" indent="0" algn="just">
              <a:spcBef>
                <a:spcPts val="0"/>
              </a:spcBef>
              <a:buClr>
                <a:srgbClr val="C00000"/>
              </a:buClr>
              <a:buNone/>
            </a:pPr>
            <a:endParaRPr lang="tr-TR" sz="2800" b="1" dirty="0" smtClean="0"/>
          </a:p>
          <a:p>
            <a:pPr marL="0" indent="0" algn="just">
              <a:spcBef>
                <a:spcPts val="0"/>
              </a:spcBef>
              <a:buClr>
                <a:srgbClr val="C00000"/>
              </a:buClr>
              <a:buNone/>
            </a:pPr>
            <a:endParaRPr lang="tr-TR" sz="3300" b="1" dirty="0" smtClean="0"/>
          </a:p>
          <a:p>
            <a:pPr marL="0" indent="0" algn="just">
              <a:spcBef>
                <a:spcPts val="0"/>
              </a:spcBef>
              <a:buClr>
                <a:srgbClr val="C00000"/>
              </a:buClr>
              <a:buNone/>
            </a:pPr>
            <a:endParaRPr lang="tr-TR" sz="3300" b="1" dirty="0" smtClean="0"/>
          </a:p>
          <a:p>
            <a:pPr marL="0" indent="0" algn="just">
              <a:spcBef>
                <a:spcPts val="0"/>
              </a:spcBef>
              <a:buNone/>
            </a:pPr>
            <a:endParaRPr lang="tr-TR" sz="3300" b="1" dirty="0" smtClean="0"/>
          </a:p>
          <a:p>
            <a:pPr marL="0" indent="0" algn="just">
              <a:spcBef>
                <a:spcPts val="0"/>
              </a:spcBef>
              <a:buNone/>
            </a:pPr>
            <a:endParaRPr lang="tr-TR" sz="3300" dirty="0">
              <a:solidFill>
                <a:srgbClr val="FF0000"/>
              </a:solidFill>
              <a:latin typeface="Imprint MT Shadow" panose="04020605060303030202" pitchFamily="82" charset="0"/>
            </a:endParaRPr>
          </a:p>
          <a:p>
            <a:pPr marL="0" indent="0" algn="just">
              <a:spcBef>
                <a:spcPts val="0"/>
              </a:spcBef>
              <a:buNone/>
            </a:pPr>
            <a:endParaRPr lang="tr-TR" sz="6600" dirty="0" smtClean="0"/>
          </a:p>
          <a:p>
            <a:pPr marL="0" indent="0" algn="just">
              <a:spcBef>
                <a:spcPts val="0"/>
              </a:spcBef>
              <a:buNone/>
            </a:pPr>
            <a:endParaRPr lang="tr-TR" sz="2200" dirty="0" smtClean="0"/>
          </a:p>
          <a:p>
            <a:pPr marL="0" indent="0" algn="just">
              <a:spcBef>
                <a:spcPts val="0"/>
              </a:spcBef>
              <a:buNone/>
            </a:pPr>
            <a:endParaRPr lang="tr-TR" sz="2200" dirty="0"/>
          </a:p>
        </p:txBody>
      </p:sp>
      <p:sp>
        <p:nvSpPr>
          <p:cNvPr id="15" name="5 Altbilgi Yer Tutucusu"/>
          <p:cNvSpPr txBox="1">
            <a:spLocks/>
          </p:cNvSpPr>
          <p:nvPr/>
        </p:nvSpPr>
        <p:spPr>
          <a:xfrm>
            <a:off x="107504" y="6239077"/>
            <a:ext cx="2539800" cy="501582"/>
          </a:xfrm>
          <a:prstGeom prst="rect">
            <a:avLst/>
          </a:prstGeom>
        </p:spPr>
        <p:txBody>
          <a:bodyPr vert="horz" anchor="b"/>
          <a:lstStyle>
            <a:defPPr>
              <a:defRPr lang="tr-TR"/>
            </a:defPPr>
            <a:lvl1pPr marL="0" algn="r" defTabSz="914400" rtl="0" eaLnBrk="1" latinLnBrk="0" hangingPunct="1">
              <a:defRPr kumimoji="0" sz="1000" kern="1200">
                <a:solidFill>
                  <a:schemeClr val="accent1">
                    <a:tint val="2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200" dirty="0" smtClean="0">
                <a:solidFill>
                  <a:srgbClr val="00B050"/>
                </a:solidFill>
                <a:latin typeface="Imprint MT Shadow" panose="04020605060303030202" pitchFamily="82" charset="0"/>
              </a:rPr>
              <a:t>Strateji </a:t>
            </a:r>
            <a:r>
              <a:rPr lang="tr-TR" sz="1200" dirty="0">
                <a:solidFill>
                  <a:srgbClr val="00B050"/>
                </a:solidFill>
                <a:latin typeface="Imprint MT Shadow" panose="04020605060303030202" pitchFamily="82" charset="0"/>
              </a:rPr>
              <a:t>Geliştirme Daire Başkanlığı</a:t>
            </a:r>
          </a:p>
        </p:txBody>
      </p:sp>
      <p:sp>
        <p:nvSpPr>
          <p:cNvPr id="5" name="Slayt Numarası Yer Tutucusu 4"/>
          <p:cNvSpPr>
            <a:spLocks noGrp="1"/>
          </p:cNvSpPr>
          <p:nvPr>
            <p:ph type="sldNum" sz="quarter" idx="12"/>
          </p:nvPr>
        </p:nvSpPr>
        <p:spPr/>
        <p:txBody>
          <a:bodyPr/>
          <a:lstStyle/>
          <a:p>
            <a:fld id="{B1DEFA8C-F947-479F-BE07-76B6B3F80BF1}" type="slidenum">
              <a:rPr lang="tr-TR" smtClean="0"/>
              <a:pPr/>
              <a:t>22</a:t>
            </a:fld>
            <a:endParaRPr lang="tr-TR"/>
          </a:p>
        </p:txBody>
      </p:sp>
    </p:spTree>
    <p:extLst>
      <p:ext uri="{BB962C8B-B14F-4D97-AF65-F5344CB8AC3E}">
        <p14:creationId xmlns:p14="http://schemas.microsoft.com/office/powerpoint/2010/main" val="3541133234"/>
      </p:ext>
    </p:extLst>
  </p:cSld>
  <p:clrMapOvr>
    <a:masterClrMapping/>
  </p:clrMapOvr>
  <p:transition spd="med">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descr="C:\Documents and Settings\Yasemin.KLMN-AA0CC8569B\Desktop\Stratejik Yonetim\soyut\Kullanılanlar\Abstract-White-16981.jpg"/>
          <p:cNvPicPr>
            <a:picLocks noChangeAspect="1" noChangeArrowheads="1"/>
          </p:cNvPicPr>
          <p:nvPr/>
        </p:nvPicPr>
        <p:blipFill rotWithShape="1">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l="39528"/>
          <a:stretch/>
        </p:blipFill>
        <p:spPr bwMode="auto">
          <a:xfrm>
            <a:off x="350524" y="448207"/>
            <a:ext cx="8104446" cy="5754419"/>
          </a:xfrm>
          <a:prstGeom prst="rect">
            <a:avLst/>
          </a:prstGeom>
          <a:noFill/>
          <a:extLst>
            <a:ext uri="{909E8E84-426E-40DD-AFC4-6F175D3DCCD1}">
              <a14:hiddenFill xmlns:a14="http://schemas.microsoft.com/office/drawing/2010/main">
                <a:solidFill>
                  <a:srgbClr val="FFFFFF"/>
                </a:solidFill>
              </a14:hiddenFill>
            </a:ext>
          </a:extLst>
        </p:spPr>
      </p:pic>
      <p:pic>
        <p:nvPicPr>
          <p:cNvPr id="8" name="Resim 7" descr="C:\Users\EXPER\Desktop\AdiyamanUniLogo.png"/>
          <p:cNvPicPr>
            <a:picLocks noChangeAspect="1"/>
          </p:cNvPicPr>
          <p:nvPr/>
        </p:nvPicPr>
        <p:blipFill>
          <a:blip r:embed="rId4"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5">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7708634" y="448207"/>
            <a:ext cx="864155" cy="864000"/>
          </a:xfrm>
          <a:prstGeom prst="rect">
            <a:avLst/>
          </a:prstGeom>
          <a:noFill/>
          <a:ln>
            <a:noFill/>
          </a:ln>
        </p:spPr>
      </p:pic>
      <p:sp>
        <p:nvSpPr>
          <p:cNvPr id="9" name="1 Başlık"/>
          <p:cNvSpPr txBox="1">
            <a:spLocks/>
          </p:cNvSpPr>
          <p:nvPr/>
        </p:nvSpPr>
        <p:spPr>
          <a:xfrm>
            <a:off x="505097" y="355642"/>
            <a:ext cx="8433312" cy="903321"/>
          </a:xfrm>
          <a:prstGeom prst="rect">
            <a:avLst/>
          </a:prstGeom>
          <a:solidFill>
            <a:srgbClr val="0070C0"/>
          </a:solidFill>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tr-TR" sz="2800" dirty="0">
              <a:ln>
                <a:solidFill>
                  <a:schemeClr val="bg1"/>
                </a:solidFill>
              </a:ln>
              <a:solidFill>
                <a:schemeClr val="bg1"/>
              </a:solidFill>
              <a:latin typeface="Imprint MT Shadow" panose="04020605060303030202" pitchFamily="82" charset="0"/>
            </a:endParaRPr>
          </a:p>
        </p:txBody>
      </p:sp>
      <p:sp>
        <p:nvSpPr>
          <p:cNvPr id="10" name="Başlık 1"/>
          <p:cNvSpPr>
            <a:spLocks noGrp="1"/>
          </p:cNvSpPr>
          <p:nvPr>
            <p:ph type="title"/>
          </p:nvPr>
        </p:nvSpPr>
        <p:spPr>
          <a:xfrm>
            <a:off x="468344" y="421716"/>
            <a:ext cx="7200000" cy="900000"/>
          </a:xfrm>
        </p:spPr>
        <p:txBody>
          <a:bodyPr>
            <a:noAutofit/>
          </a:bodyPr>
          <a:lstStyle/>
          <a:p>
            <a:pPr>
              <a:spcBef>
                <a:spcPts val="0"/>
              </a:spcBef>
            </a:pPr>
            <a:r>
              <a:rPr lang="tr-TR" sz="2800" b="1" dirty="0"/>
              <a:t>STRATEJİK PLAN HAZIRLIK SÜRECİ</a:t>
            </a:r>
            <a:endParaRPr lang="tr-TR" sz="2800" dirty="0">
              <a:solidFill>
                <a:srgbClr val="FF0000"/>
              </a:solidFill>
              <a:latin typeface="Imprint MT Shadow" panose="04020605060303030202" pitchFamily="82" charset="0"/>
            </a:endParaRPr>
          </a:p>
        </p:txBody>
      </p:sp>
      <p:sp>
        <p:nvSpPr>
          <p:cNvPr id="13" name="İçerik Yer Tutucusu 2"/>
          <p:cNvSpPr>
            <a:spLocks noGrp="1"/>
          </p:cNvSpPr>
          <p:nvPr>
            <p:ph idx="1"/>
          </p:nvPr>
        </p:nvSpPr>
        <p:spPr>
          <a:xfrm>
            <a:off x="526069" y="1484784"/>
            <a:ext cx="8086668" cy="4608513"/>
          </a:xfrm>
        </p:spPr>
        <p:txBody>
          <a:bodyPr>
            <a:noAutofit/>
          </a:bodyPr>
          <a:lstStyle/>
          <a:p>
            <a:pPr marL="0" indent="0" algn="just">
              <a:spcBef>
                <a:spcPts val="0"/>
              </a:spcBef>
              <a:buClr>
                <a:srgbClr val="C00000"/>
              </a:buClr>
              <a:buNone/>
            </a:pPr>
            <a:r>
              <a:rPr lang="tr-TR" sz="3300" b="1" dirty="0" smtClean="0">
                <a:solidFill>
                  <a:srgbClr val="C00000"/>
                </a:solidFill>
              </a:rPr>
              <a:t>3. GELECEĞE BAKIŞ:</a:t>
            </a:r>
            <a:endParaRPr lang="tr-TR" sz="3300" b="1" dirty="0" smtClean="0"/>
          </a:p>
          <a:p>
            <a:pPr marL="0" indent="0" algn="just">
              <a:spcBef>
                <a:spcPts val="0"/>
              </a:spcBef>
              <a:buClr>
                <a:srgbClr val="C00000"/>
              </a:buClr>
              <a:buNone/>
            </a:pPr>
            <a:r>
              <a:rPr lang="tr-TR" sz="3300" b="1" dirty="0" smtClean="0">
                <a:solidFill>
                  <a:srgbClr val="FF0000"/>
                </a:solidFill>
              </a:rPr>
              <a:t>Bu aşamada;</a:t>
            </a:r>
          </a:p>
          <a:p>
            <a:pPr marL="0" indent="0" algn="just">
              <a:spcBef>
                <a:spcPts val="0"/>
              </a:spcBef>
              <a:buClr>
                <a:srgbClr val="C00000"/>
              </a:buClr>
              <a:buNone/>
            </a:pPr>
            <a:endParaRPr lang="tr-TR" sz="1200" b="1" dirty="0" smtClean="0"/>
          </a:p>
          <a:p>
            <a:pPr algn="just">
              <a:spcBef>
                <a:spcPts val="0"/>
              </a:spcBef>
              <a:buClr>
                <a:srgbClr val="C00000"/>
              </a:buClr>
              <a:buFont typeface="Arial" panose="020B0604020202020204" pitchFamily="34" charset="0"/>
              <a:buChar char="•"/>
            </a:pPr>
            <a:r>
              <a:rPr lang="tr-TR" sz="3300" b="1" dirty="0" smtClean="0"/>
              <a:t>Misyon,</a:t>
            </a:r>
          </a:p>
          <a:p>
            <a:pPr algn="just">
              <a:spcBef>
                <a:spcPts val="0"/>
              </a:spcBef>
              <a:buClr>
                <a:srgbClr val="C00000"/>
              </a:buClr>
              <a:buFont typeface="Arial" panose="020B0604020202020204" pitchFamily="34" charset="0"/>
              <a:buChar char="•"/>
            </a:pPr>
            <a:r>
              <a:rPr lang="tr-TR" sz="3300" b="1" dirty="0" smtClean="0"/>
              <a:t>Vizyon,</a:t>
            </a:r>
          </a:p>
          <a:p>
            <a:pPr algn="just">
              <a:spcBef>
                <a:spcPts val="0"/>
              </a:spcBef>
              <a:buClr>
                <a:srgbClr val="C00000"/>
              </a:buClr>
              <a:buFont typeface="Arial" panose="020B0604020202020204" pitchFamily="34" charset="0"/>
              <a:buChar char="•"/>
            </a:pPr>
            <a:r>
              <a:rPr lang="tr-TR" sz="3300" b="1" dirty="0" smtClean="0"/>
              <a:t>Temel Değerler</a:t>
            </a:r>
          </a:p>
          <a:p>
            <a:pPr marL="0" indent="0" algn="just">
              <a:spcBef>
                <a:spcPts val="0"/>
              </a:spcBef>
              <a:buClr>
                <a:srgbClr val="C00000"/>
              </a:buClr>
              <a:buNone/>
            </a:pPr>
            <a:endParaRPr lang="tr-TR" sz="1200" dirty="0" smtClean="0"/>
          </a:p>
          <a:p>
            <a:pPr marL="0" indent="0" algn="just">
              <a:spcBef>
                <a:spcPts val="0"/>
              </a:spcBef>
              <a:buClr>
                <a:srgbClr val="C00000"/>
              </a:buClr>
              <a:buNone/>
            </a:pPr>
            <a:r>
              <a:rPr lang="tr-TR" sz="3300" b="1" dirty="0" smtClean="0"/>
              <a:t> </a:t>
            </a:r>
            <a:r>
              <a:rPr lang="tr-TR" sz="3300" b="1" dirty="0" smtClean="0">
                <a:solidFill>
                  <a:srgbClr val="FF0000"/>
                </a:solidFill>
              </a:rPr>
              <a:t>belirlenir.</a:t>
            </a:r>
          </a:p>
          <a:p>
            <a:pPr marL="0" indent="0" algn="just">
              <a:spcBef>
                <a:spcPts val="0"/>
              </a:spcBef>
              <a:buNone/>
            </a:pPr>
            <a:endParaRPr lang="tr-TR" sz="2200" dirty="0"/>
          </a:p>
        </p:txBody>
      </p:sp>
      <p:sp>
        <p:nvSpPr>
          <p:cNvPr id="15" name="5 Altbilgi Yer Tutucusu"/>
          <p:cNvSpPr txBox="1">
            <a:spLocks/>
          </p:cNvSpPr>
          <p:nvPr/>
        </p:nvSpPr>
        <p:spPr>
          <a:xfrm>
            <a:off x="6516216" y="6237312"/>
            <a:ext cx="2539800" cy="501582"/>
          </a:xfrm>
          <a:prstGeom prst="rect">
            <a:avLst/>
          </a:prstGeom>
        </p:spPr>
        <p:txBody>
          <a:bodyPr vert="horz" anchor="b"/>
          <a:lstStyle>
            <a:defPPr>
              <a:defRPr lang="tr-TR"/>
            </a:defPPr>
            <a:lvl1pPr marL="0" algn="r" defTabSz="914400" rtl="0" eaLnBrk="1" latinLnBrk="0" hangingPunct="1">
              <a:defRPr kumimoji="0" sz="1000" kern="1200">
                <a:solidFill>
                  <a:schemeClr val="accent1">
                    <a:tint val="2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200" dirty="0" smtClean="0">
                <a:solidFill>
                  <a:srgbClr val="00B050"/>
                </a:solidFill>
                <a:latin typeface="Imprint MT Shadow" panose="04020605060303030202" pitchFamily="82" charset="0"/>
              </a:rPr>
              <a:t>Strateji </a:t>
            </a:r>
            <a:r>
              <a:rPr lang="tr-TR" sz="1200" dirty="0">
                <a:solidFill>
                  <a:srgbClr val="00B050"/>
                </a:solidFill>
                <a:latin typeface="Imprint MT Shadow" panose="04020605060303030202" pitchFamily="82" charset="0"/>
              </a:rPr>
              <a:t>Geliştirme Daire Başkanlığı</a:t>
            </a:r>
          </a:p>
        </p:txBody>
      </p:sp>
      <p:sp>
        <p:nvSpPr>
          <p:cNvPr id="5" name="Slayt Numarası Yer Tutucusu 4"/>
          <p:cNvSpPr>
            <a:spLocks noGrp="1"/>
          </p:cNvSpPr>
          <p:nvPr>
            <p:ph type="sldNum" sz="quarter" idx="12"/>
          </p:nvPr>
        </p:nvSpPr>
        <p:spPr/>
        <p:txBody>
          <a:bodyPr/>
          <a:lstStyle/>
          <a:p>
            <a:fld id="{B1DEFA8C-F947-479F-BE07-76B6B3F80BF1}" type="slidenum">
              <a:rPr lang="tr-TR" smtClean="0"/>
              <a:pPr/>
              <a:t>23</a:t>
            </a:fld>
            <a:endParaRPr lang="tr-TR"/>
          </a:p>
        </p:txBody>
      </p:sp>
    </p:spTree>
    <p:extLst>
      <p:ext uri="{BB962C8B-B14F-4D97-AF65-F5344CB8AC3E}">
        <p14:creationId xmlns:p14="http://schemas.microsoft.com/office/powerpoint/2010/main" val="564246973"/>
      </p:ext>
    </p:extLst>
  </p:cSld>
  <p:clrMapOvr>
    <a:masterClrMapping/>
  </p:clrMapOvr>
  <p:transition spd="med">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2"/>
          <p:cNvSpPr>
            <a:spLocks noGrp="1"/>
          </p:cNvSpPr>
          <p:nvPr>
            <p:ph idx="1"/>
          </p:nvPr>
        </p:nvSpPr>
        <p:spPr>
          <a:xfrm>
            <a:off x="251520" y="1268760"/>
            <a:ext cx="8640960" cy="4608512"/>
          </a:xfrm>
          <a:solidFill>
            <a:schemeClr val="bg2">
              <a:lumMod val="90000"/>
            </a:schemeClr>
          </a:solidFill>
        </p:spPr>
        <p:txBody>
          <a:bodyPr>
            <a:normAutofit fontScale="92500" lnSpcReduction="10000"/>
          </a:bodyPr>
          <a:lstStyle/>
          <a:p>
            <a:pPr marL="0" indent="0" algn="just">
              <a:lnSpc>
                <a:spcPct val="120000"/>
              </a:lnSpc>
              <a:buNone/>
            </a:pPr>
            <a:r>
              <a:rPr lang="tr-TR" altLang="tr-TR" sz="3500" b="1" dirty="0" smtClean="0">
                <a:solidFill>
                  <a:srgbClr val="002060"/>
                </a:solidFill>
                <a:latin typeface="Calibri" panose="020F0502020204030204" pitchFamily="34" charset="0"/>
                <a:cs typeface="Calibri" panose="020F0502020204030204" pitchFamily="34" charset="0"/>
              </a:rPr>
              <a:t>	</a:t>
            </a:r>
            <a:r>
              <a:rPr lang="tr-TR" altLang="tr-TR" sz="3500" b="1" dirty="0" smtClean="0">
                <a:solidFill>
                  <a:srgbClr val="C00000"/>
                </a:solidFill>
                <a:latin typeface="Calibri" panose="020F0502020204030204" pitchFamily="34" charset="0"/>
                <a:cs typeface="Calibri" panose="020F0502020204030204" pitchFamily="34" charset="0"/>
              </a:rPr>
              <a:t>3.1. Misyon:</a:t>
            </a:r>
            <a:endParaRPr lang="tr-TR" altLang="tr-TR" sz="3500" b="1" dirty="0" smtClean="0">
              <a:solidFill>
                <a:srgbClr val="002060"/>
              </a:solidFill>
              <a:latin typeface="Calibri" panose="020F0502020204030204" pitchFamily="34" charset="0"/>
              <a:cs typeface="Calibri" panose="020F0502020204030204" pitchFamily="34" charset="0"/>
            </a:endParaRPr>
          </a:p>
          <a:p>
            <a:pPr marL="0" indent="0" algn="just">
              <a:lnSpc>
                <a:spcPct val="120000"/>
              </a:lnSpc>
              <a:buNone/>
            </a:pPr>
            <a:r>
              <a:rPr lang="tr-TR" altLang="tr-TR" sz="3500" dirty="0" smtClean="0">
                <a:solidFill>
                  <a:srgbClr val="002060"/>
                </a:solidFill>
                <a:latin typeface="Calibri" panose="020F0502020204030204" pitchFamily="34" charset="0"/>
                <a:cs typeface="Calibri" panose="020F0502020204030204" pitchFamily="34" charset="0"/>
              </a:rPr>
              <a:t>Misyon bir kuruluşun var oluş sebebidir. Üniversitenin ne yaptığını, nasıl yaptığını ve kimin için yaptığını açıkça ifade eder. </a:t>
            </a:r>
          </a:p>
          <a:p>
            <a:pPr marL="0" indent="0" algn="just">
              <a:lnSpc>
                <a:spcPct val="120000"/>
              </a:lnSpc>
              <a:buNone/>
            </a:pPr>
            <a:r>
              <a:rPr lang="tr-TR" altLang="tr-TR" sz="3500" dirty="0" smtClean="0">
                <a:solidFill>
                  <a:srgbClr val="002060"/>
                </a:solidFill>
                <a:latin typeface="Calibri" panose="020F0502020204030204" pitchFamily="34" charset="0"/>
                <a:cs typeface="Calibri" panose="020F0502020204030204" pitchFamily="34" charset="0"/>
              </a:rPr>
              <a:t>Stratejik plana temel teşkil eden misyon bildirimi, üniversitenin </a:t>
            </a:r>
            <a:r>
              <a:rPr lang="tr-TR" altLang="tr-TR" sz="3500" dirty="0">
                <a:solidFill>
                  <a:srgbClr val="002060"/>
                </a:solidFill>
                <a:latin typeface="Calibri" panose="020F0502020204030204" pitchFamily="34" charset="0"/>
                <a:cs typeface="Calibri" panose="020F0502020204030204" pitchFamily="34" charset="0"/>
              </a:rPr>
              <a:t>sunduğu</a:t>
            </a:r>
            <a:r>
              <a:rPr lang="tr-TR" altLang="tr-TR" sz="3500" dirty="0" smtClean="0">
                <a:solidFill>
                  <a:srgbClr val="002060"/>
                </a:solidFill>
                <a:latin typeface="Calibri" panose="020F0502020204030204" pitchFamily="34" charset="0"/>
                <a:cs typeface="Calibri" panose="020F0502020204030204" pitchFamily="34" charset="0"/>
              </a:rPr>
              <a:t> tüm hizmetler ile gerçekleştirdiği tüm faaliyetleri kapsayan bir şemsiyedir. </a:t>
            </a:r>
          </a:p>
        </p:txBody>
      </p:sp>
      <p:sp>
        <p:nvSpPr>
          <p:cNvPr id="6" name="Başlık 1"/>
          <p:cNvSpPr>
            <a:spLocks noGrp="1"/>
          </p:cNvSpPr>
          <p:nvPr>
            <p:ph type="title"/>
          </p:nvPr>
        </p:nvSpPr>
        <p:spPr>
          <a:xfrm>
            <a:off x="251518" y="116632"/>
            <a:ext cx="8640961" cy="919260"/>
          </a:xfrm>
          <a:solidFill>
            <a:schemeClr val="accent2"/>
          </a:solidFill>
        </p:spPr>
        <p:txBody>
          <a:bodyPr>
            <a:noAutofit/>
          </a:bodyPr>
          <a:lstStyle/>
          <a:p>
            <a:pPr>
              <a:spcBef>
                <a:spcPts val="0"/>
              </a:spcBef>
            </a:pPr>
            <a:r>
              <a:rPr lang="tr-TR" sz="2800" b="1" dirty="0"/>
              <a:t>STRATEJİK PLAN HAZIRLIK SÜRECİ</a:t>
            </a:r>
            <a:endParaRPr lang="tr-TR" sz="2800" dirty="0">
              <a:solidFill>
                <a:srgbClr val="FF0000"/>
              </a:solidFill>
              <a:latin typeface="Imprint MT Shadow" panose="04020605060303030202" pitchFamily="82" charset="0"/>
            </a:endParaRPr>
          </a:p>
        </p:txBody>
      </p:sp>
      <p:sp>
        <p:nvSpPr>
          <p:cNvPr id="7" name="5 Altbilgi Yer Tutucusu"/>
          <p:cNvSpPr txBox="1">
            <a:spLocks/>
          </p:cNvSpPr>
          <p:nvPr/>
        </p:nvSpPr>
        <p:spPr>
          <a:xfrm>
            <a:off x="179512" y="5988286"/>
            <a:ext cx="2539800" cy="501582"/>
          </a:xfrm>
          <a:prstGeom prst="rect">
            <a:avLst/>
          </a:prstGeom>
        </p:spPr>
        <p:txBody>
          <a:bodyPr vert="horz" anchor="b"/>
          <a:lstStyle>
            <a:defPPr>
              <a:defRPr lang="tr-TR"/>
            </a:defPPr>
            <a:lvl1pPr marL="0" algn="r" defTabSz="914400" rtl="0" eaLnBrk="1" latinLnBrk="0" hangingPunct="1">
              <a:defRPr kumimoji="0" sz="1000" kern="1200">
                <a:solidFill>
                  <a:schemeClr val="accent1">
                    <a:tint val="2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200" dirty="0" smtClean="0">
                <a:solidFill>
                  <a:srgbClr val="00B050"/>
                </a:solidFill>
                <a:latin typeface="Imprint MT Shadow" panose="04020605060303030202" pitchFamily="82" charset="0"/>
              </a:rPr>
              <a:t>Strateji </a:t>
            </a:r>
            <a:r>
              <a:rPr lang="tr-TR" sz="1200" dirty="0">
                <a:solidFill>
                  <a:srgbClr val="00B050"/>
                </a:solidFill>
                <a:latin typeface="Imprint MT Shadow" panose="04020605060303030202" pitchFamily="82" charset="0"/>
              </a:rPr>
              <a:t>Geliştirme Daire Başkanlığı</a:t>
            </a:r>
          </a:p>
        </p:txBody>
      </p:sp>
      <p:sp>
        <p:nvSpPr>
          <p:cNvPr id="5" name="Slayt Numarası Yer Tutucusu 4"/>
          <p:cNvSpPr>
            <a:spLocks noGrp="1"/>
          </p:cNvSpPr>
          <p:nvPr>
            <p:ph type="sldNum" sz="quarter" idx="12"/>
          </p:nvPr>
        </p:nvSpPr>
        <p:spPr/>
        <p:txBody>
          <a:bodyPr/>
          <a:lstStyle/>
          <a:p>
            <a:fld id="{B1DEFA8C-F947-479F-BE07-76B6B3F80BF1}" type="slidenum">
              <a:rPr lang="tr-TR" smtClean="0"/>
              <a:pPr/>
              <a:t>24</a:t>
            </a:fld>
            <a:endParaRPr lang="tr-TR"/>
          </a:p>
        </p:txBody>
      </p:sp>
    </p:spTree>
    <p:extLst>
      <p:ext uri="{BB962C8B-B14F-4D97-AF65-F5344CB8AC3E}">
        <p14:creationId xmlns:p14="http://schemas.microsoft.com/office/powerpoint/2010/main" val="3526303976"/>
      </p:ext>
    </p:extLst>
  </p:cSld>
  <p:clrMapOvr>
    <a:masterClrMapping/>
  </p:clrMapOvr>
  <p:transition spd="med">
    <p:pul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179512" y="1055807"/>
            <a:ext cx="8712968" cy="5325521"/>
          </a:xfrm>
          <a:solidFill>
            <a:schemeClr val="bg2">
              <a:lumMod val="90000"/>
            </a:schemeClr>
          </a:solidFill>
        </p:spPr>
        <p:txBody>
          <a:bodyPr>
            <a:noAutofit/>
          </a:bodyPr>
          <a:lstStyle/>
          <a:p>
            <a:pPr algn="just">
              <a:buClr>
                <a:srgbClr val="C00000"/>
              </a:buClr>
              <a:buFont typeface="Arial" panose="020B0604020202020204" pitchFamily="34" charset="0"/>
              <a:buChar char="•"/>
            </a:pPr>
            <a:r>
              <a:rPr lang="tr-TR" sz="3300" dirty="0" smtClean="0"/>
              <a:t>Kısa</a:t>
            </a:r>
            <a:r>
              <a:rPr lang="tr-TR" sz="3300" dirty="0"/>
              <a:t>, net ve öz bir biçimde ifade edilir. </a:t>
            </a:r>
            <a:endParaRPr lang="tr-TR" sz="3300" dirty="0" smtClean="0"/>
          </a:p>
          <a:p>
            <a:pPr algn="just">
              <a:buClr>
                <a:srgbClr val="C00000"/>
              </a:buClr>
              <a:buFont typeface="Arial" panose="020B0604020202020204" pitchFamily="34" charset="0"/>
              <a:buChar char="•"/>
            </a:pPr>
            <a:r>
              <a:rPr lang="tr-TR" sz="3300" dirty="0" smtClean="0"/>
              <a:t>Üniversitenin </a:t>
            </a:r>
            <a:r>
              <a:rPr lang="tr-TR" sz="3300" dirty="0"/>
              <a:t>yetki ve sorumluluklarıyla </a:t>
            </a:r>
            <a:r>
              <a:rPr lang="tr-TR" sz="3300" dirty="0" smtClean="0"/>
              <a:t>tutarlıdır.</a:t>
            </a:r>
          </a:p>
          <a:p>
            <a:pPr algn="just">
              <a:buClr>
                <a:srgbClr val="C00000"/>
              </a:buClr>
              <a:buFont typeface="Arial" panose="020B0604020202020204" pitchFamily="34" charset="0"/>
              <a:buChar char="•"/>
            </a:pPr>
            <a:r>
              <a:rPr lang="tr-TR" sz="3300" dirty="0" smtClean="0"/>
              <a:t>Mevzuatta </a:t>
            </a:r>
            <a:r>
              <a:rPr lang="tr-TR" sz="3300" dirty="0"/>
              <a:t>ifade edildiği şekliyle tüm görevler ayrıntılı açıklanmaz. Bu bildirim kapsayıcı bir </a:t>
            </a:r>
            <a:r>
              <a:rPr lang="tr-TR" sz="3300" dirty="0" smtClean="0"/>
              <a:t>niteliktedir, görevleri </a:t>
            </a:r>
            <a:r>
              <a:rPr lang="tr-TR" sz="3300" dirty="0"/>
              <a:t>genel olarak tanımlar</a:t>
            </a:r>
            <a:r>
              <a:rPr lang="tr-TR" sz="3300" dirty="0" smtClean="0"/>
              <a:t>.</a:t>
            </a:r>
          </a:p>
          <a:p>
            <a:pPr algn="just">
              <a:buClr>
                <a:srgbClr val="C00000"/>
              </a:buClr>
              <a:buFont typeface="Arial" panose="020B0604020202020204" pitchFamily="34" charset="0"/>
              <a:buChar char="•"/>
            </a:pPr>
            <a:r>
              <a:rPr lang="tr-TR" sz="3300" dirty="0"/>
              <a:t>Üniversitenin yetkinlikleri ve üniversitedeki süreçlerden ziyade üniversitenin genel işlevleri ve sunacağı hizmetlerin genel eksenini tanımlar. </a:t>
            </a:r>
          </a:p>
          <a:p>
            <a:pPr algn="just">
              <a:buClr>
                <a:srgbClr val="C00000"/>
              </a:buClr>
              <a:buFont typeface="Arial" panose="020B0604020202020204" pitchFamily="34" charset="0"/>
              <a:buChar char="•"/>
            </a:pPr>
            <a:endParaRPr lang="tr-TR" sz="3300" dirty="0" smtClean="0"/>
          </a:p>
          <a:p>
            <a:pPr marL="0" indent="0" algn="just">
              <a:buClrTx/>
              <a:buNone/>
            </a:pPr>
            <a:endParaRPr lang="tr-TR" sz="3300" dirty="0"/>
          </a:p>
        </p:txBody>
      </p:sp>
      <p:sp>
        <p:nvSpPr>
          <p:cNvPr id="4" name="Başlık 1"/>
          <p:cNvSpPr>
            <a:spLocks noGrp="1"/>
          </p:cNvSpPr>
          <p:nvPr>
            <p:ph type="title"/>
          </p:nvPr>
        </p:nvSpPr>
        <p:spPr>
          <a:xfrm>
            <a:off x="179512" y="152119"/>
            <a:ext cx="8712968" cy="936521"/>
          </a:xfrm>
          <a:solidFill>
            <a:schemeClr val="tx2"/>
          </a:solidFill>
        </p:spPr>
        <p:txBody>
          <a:bodyPr>
            <a:noAutofit/>
          </a:bodyPr>
          <a:lstStyle/>
          <a:p>
            <a:pPr algn="l">
              <a:spcBef>
                <a:spcPts val="0"/>
              </a:spcBef>
            </a:pPr>
            <a:r>
              <a:rPr lang="tr-TR" sz="2800" b="1" dirty="0" smtClean="0"/>
              <a:t>Misyon Bildirimi Oluştururken Dikkat Edilmesi </a:t>
            </a:r>
            <a:br>
              <a:rPr lang="tr-TR" sz="2800" b="1" dirty="0" smtClean="0"/>
            </a:br>
            <a:r>
              <a:rPr lang="tr-TR" sz="2800" b="1" dirty="0" smtClean="0"/>
              <a:t>Gereken Hususlar</a:t>
            </a:r>
            <a:endParaRPr lang="tr-TR" sz="2800" dirty="0">
              <a:solidFill>
                <a:srgbClr val="FF0000"/>
              </a:solidFill>
              <a:latin typeface="Imprint MT Shadow" panose="04020605060303030202" pitchFamily="82" charset="0"/>
            </a:endParaRPr>
          </a:p>
        </p:txBody>
      </p:sp>
      <p:sp>
        <p:nvSpPr>
          <p:cNvPr id="7" name="5 Altbilgi Yer Tutucusu"/>
          <p:cNvSpPr txBox="1">
            <a:spLocks/>
          </p:cNvSpPr>
          <p:nvPr/>
        </p:nvSpPr>
        <p:spPr>
          <a:xfrm>
            <a:off x="6516216" y="6356418"/>
            <a:ext cx="2539800" cy="501582"/>
          </a:xfrm>
          <a:prstGeom prst="rect">
            <a:avLst/>
          </a:prstGeom>
        </p:spPr>
        <p:txBody>
          <a:bodyPr vert="horz" anchor="b"/>
          <a:lstStyle>
            <a:defPPr>
              <a:defRPr lang="tr-TR"/>
            </a:defPPr>
            <a:lvl1pPr marL="0" algn="r" defTabSz="914400" rtl="0" eaLnBrk="1" latinLnBrk="0" hangingPunct="1">
              <a:defRPr kumimoji="0" sz="1000" kern="1200">
                <a:solidFill>
                  <a:schemeClr val="accent1">
                    <a:tint val="2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200" dirty="0" smtClean="0">
                <a:solidFill>
                  <a:srgbClr val="00B050"/>
                </a:solidFill>
                <a:latin typeface="Imprint MT Shadow" panose="04020605060303030202" pitchFamily="82" charset="0"/>
              </a:rPr>
              <a:t>Strateji </a:t>
            </a:r>
            <a:r>
              <a:rPr lang="tr-TR" sz="1200" dirty="0">
                <a:solidFill>
                  <a:srgbClr val="00B050"/>
                </a:solidFill>
                <a:latin typeface="Imprint MT Shadow" panose="04020605060303030202" pitchFamily="82" charset="0"/>
              </a:rPr>
              <a:t>Geliştirme Daire Başkanlığı</a:t>
            </a:r>
          </a:p>
        </p:txBody>
      </p:sp>
      <p:sp>
        <p:nvSpPr>
          <p:cNvPr id="8" name="Slayt Numarası Yer Tutucusu 7"/>
          <p:cNvSpPr>
            <a:spLocks noGrp="1"/>
          </p:cNvSpPr>
          <p:nvPr>
            <p:ph type="sldNum" sz="quarter" idx="12"/>
          </p:nvPr>
        </p:nvSpPr>
        <p:spPr/>
        <p:txBody>
          <a:bodyPr/>
          <a:lstStyle/>
          <a:p>
            <a:fld id="{B1DEFA8C-F947-479F-BE07-76B6B3F80BF1}" type="slidenum">
              <a:rPr lang="tr-TR" smtClean="0"/>
              <a:pPr/>
              <a:t>25</a:t>
            </a:fld>
            <a:endParaRPr lang="tr-TR"/>
          </a:p>
        </p:txBody>
      </p:sp>
    </p:spTree>
    <p:extLst>
      <p:ext uri="{BB962C8B-B14F-4D97-AF65-F5344CB8AC3E}">
        <p14:creationId xmlns:p14="http://schemas.microsoft.com/office/powerpoint/2010/main" val="1427463270"/>
      </p:ext>
    </p:extLst>
  </p:cSld>
  <p:clrMapOvr>
    <a:masterClrMapping/>
  </p:clrMapOvr>
  <p:transition spd="med">
    <p:pul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86903" y="1196752"/>
            <a:ext cx="8885679" cy="5418535"/>
          </a:xfrm>
          <a:solidFill>
            <a:schemeClr val="bg2">
              <a:lumMod val="90000"/>
            </a:schemeClr>
          </a:solidFill>
          <a:ln>
            <a:solidFill>
              <a:schemeClr val="bg2"/>
            </a:solidFill>
          </a:ln>
        </p:spPr>
        <p:txBody>
          <a:bodyPr>
            <a:normAutofit/>
          </a:bodyPr>
          <a:lstStyle/>
          <a:p>
            <a:pPr algn="just">
              <a:buClr>
                <a:srgbClr val="C00000"/>
              </a:buClr>
              <a:buFont typeface="Arial" panose="020B0604020202020204" pitchFamily="34" charset="0"/>
              <a:buChar char="•"/>
            </a:pPr>
            <a:r>
              <a:rPr lang="tr-TR" sz="3300" dirty="0" smtClean="0"/>
              <a:t>Sonuç </a:t>
            </a:r>
            <a:r>
              <a:rPr lang="tr-TR" sz="3300" dirty="0"/>
              <a:t>odaklıdır, hizmetin yerine getirilme sürecini değil amacını tanımlar. </a:t>
            </a:r>
            <a:endParaRPr lang="tr-TR" sz="3300" dirty="0" smtClean="0"/>
          </a:p>
          <a:p>
            <a:pPr algn="just">
              <a:buClr>
                <a:srgbClr val="C00000"/>
              </a:buClr>
              <a:buFont typeface="Arial" panose="020B0604020202020204" pitchFamily="34" charset="0"/>
              <a:buChar char="•"/>
            </a:pPr>
            <a:r>
              <a:rPr lang="tr-TR" sz="3300" dirty="0" smtClean="0"/>
              <a:t>Üniversitenin </a:t>
            </a:r>
            <a:r>
              <a:rPr lang="tr-TR" sz="3300" dirty="0"/>
              <a:t>faaliyet alanları ile hizmet sunduğu kesimleri tanımlar</a:t>
            </a:r>
            <a:r>
              <a:rPr lang="tr-TR" sz="3300" dirty="0" smtClean="0"/>
              <a:t>.</a:t>
            </a:r>
          </a:p>
          <a:p>
            <a:pPr algn="just">
              <a:buClr>
                <a:srgbClr val="C00000"/>
              </a:buClr>
              <a:buFont typeface="Arial" panose="020B0604020202020204" pitchFamily="34" charset="0"/>
              <a:buChar char="•"/>
            </a:pPr>
            <a:r>
              <a:rPr lang="tr-TR" sz="3300" dirty="0" smtClean="0"/>
              <a:t> Muğlak </a:t>
            </a:r>
            <a:r>
              <a:rPr lang="tr-TR" sz="3300" dirty="0"/>
              <a:t>veya çatışan unsurları </a:t>
            </a:r>
            <a:r>
              <a:rPr lang="tr-TR" sz="3300" dirty="0" smtClean="0"/>
              <a:t>içermez. </a:t>
            </a:r>
            <a:endParaRPr lang="tr-TR" sz="3300" dirty="0"/>
          </a:p>
        </p:txBody>
      </p:sp>
      <p:sp>
        <p:nvSpPr>
          <p:cNvPr id="5" name="Başlık 1"/>
          <p:cNvSpPr>
            <a:spLocks noGrp="1"/>
          </p:cNvSpPr>
          <p:nvPr>
            <p:ph type="title"/>
          </p:nvPr>
        </p:nvSpPr>
        <p:spPr>
          <a:xfrm>
            <a:off x="107505" y="77407"/>
            <a:ext cx="8856982" cy="939225"/>
          </a:xfrm>
          <a:solidFill>
            <a:schemeClr val="tx2"/>
          </a:solidFill>
        </p:spPr>
        <p:txBody>
          <a:bodyPr>
            <a:noAutofit/>
          </a:bodyPr>
          <a:lstStyle/>
          <a:p>
            <a:pPr algn="l">
              <a:spcBef>
                <a:spcPts val="0"/>
              </a:spcBef>
            </a:pPr>
            <a:r>
              <a:rPr lang="tr-TR" sz="2800" b="1" dirty="0"/>
              <a:t>Misyon Bildirimi Oluştururken Dikkat </a:t>
            </a:r>
            <a:r>
              <a:rPr lang="tr-TR" sz="2800" b="1" dirty="0" smtClean="0"/>
              <a:t/>
            </a:r>
            <a:br>
              <a:rPr lang="tr-TR" sz="2800" b="1" dirty="0" smtClean="0"/>
            </a:br>
            <a:r>
              <a:rPr lang="tr-TR" sz="2800" b="1" dirty="0" smtClean="0"/>
              <a:t>Edilmesi </a:t>
            </a:r>
            <a:r>
              <a:rPr lang="tr-TR" sz="2800" b="1" dirty="0"/>
              <a:t>Gereken Hususlar</a:t>
            </a:r>
            <a:endParaRPr lang="tr-TR" sz="2800" dirty="0">
              <a:solidFill>
                <a:srgbClr val="FF0000"/>
              </a:solidFill>
              <a:latin typeface="Imprint MT Shadow" panose="04020605060303030202" pitchFamily="82" charset="0"/>
            </a:endParaRPr>
          </a:p>
        </p:txBody>
      </p:sp>
      <p:sp>
        <p:nvSpPr>
          <p:cNvPr id="9" name="5 Altbilgi Yer Tutucusu"/>
          <p:cNvSpPr txBox="1">
            <a:spLocks/>
          </p:cNvSpPr>
          <p:nvPr/>
        </p:nvSpPr>
        <p:spPr>
          <a:xfrm>
            <a:off x="106186" y="6237312"/>
            <a:ext cx="2539800" cy="501582"/>
          </a:xfrm>
          <a:prstGeom prst="rect">
            <a:avLst/>
          </a:prstGeom>
        </p:spPr>
        <p:txBody>
          <a:bodyPr vert="horz" anchor="b"/>
          <a:lstStyle>
            <a:defPPr>
              <a:defRPr lang="tr-TR"/>
            </a:defPPr>
            <a:lvl1pPr marL="0" algn="r" defTabSz="914400" rtl="0" eaLnBrk="1" latinLnBrk="0" hangingPunct="1">
              <a:defRPr kumimoji="0" sz="1000" kern="1200">
                <a:solidFill>
                  <a:schemeClr val="accent1">
                    <a:tint val="2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200" dirty="0" smtClean="0">
                <a:solidFill>
                  <a:srgbClr val="00B050"/>
                </a:solidFill>
                <a:latin typeface="Imprint MT Shadow" panose="04020605060303030202" pitchFamily="82" charset="0"/>
              </a:rPr>
              <a:t>Strateji </a:t>
            </a:r>
            <a:r>
              <a:rPr lang="tr-TR" sz="1200" dirty="0">
                <a:solidFill>
                  <a:srgbClr val="00B050"/>
                </a:solidFill>
                <a:latin typeface="Imprint MT Shadow" panose="04020605060303030202" pitchFamily="82" charset="0"/>
              </a:rPr>
              <a:t>Geliştirme Daire Başkanlığı</a:t>
            </a:r>
          </a:p>
        </p:txBody>
      </p:sp>
      <p:sp>
        <p:nvSpPr>
          <p:cNvPr id="7" name="Slayt Numarası Yer Tutucusu 6"/>
          <p:cNvSpPr>
            <a:spLocks noGrp="1"/>
          </p:cNvSpPr>
          <p:nvPr>
            <p:ph type="sldNum" sz="quarter" idx="12"/>
          </p:nvPr>
        </p:nvSpPr>
        <p:spPr/>
        <p:txBody>
          <a:bodyPr/>
          <a:lstStyle/>
          <a:p>
            <a:fld id="{B1DEFA8C-F947-479F-BE07-76B6B3F80BF1}" type="slidenum">
              <a:rPr lang="tr-TR" smtClean="0"/>
              <a:pPr/>
              <a:t>26</a:t>
            </a:fld>
            <a:endParaRPr lang="tr-TR"/>
          </a:p>
        </p:txBody>
      </p:sp>
      <p:pic>
        <p:nvPicPr>
          <p:cNvPr id="3" name="Resim 2"/>
          <p:cNvPicPr>
            <a:picLocks noChangeAspect="1"/>
          </p:cNvPicPr>
          <p:nvPr/>
        </p:nvPicPr>
        <p:blipFill>
          <a:blip r:embed="rId2"/>
          <a:stretch>
            <a:fillRect/>
          </a:stretch>
        </p:blipFill>
        <p:spPr>
          <a:xfrm>
            <a:off x="467544" y="4005065"/>
            <a:ext cx="8424936" cy="2403582"/>
          </a:xfrm>
          <a:prstGeom prst="rect">
            <a:avLst/>
          </a:prstGeom>
        </p:spPr>
      </p:pic>
    </p:spTree>
    <p:extLst>
      <p:ext uri="{BB962C8B-B14F-4D97-AF65-F5344CB8AC3E}">
        <p14:creationId xmlns:p14="http://schemas.microsoft.com/office/powerpoint/2010/main" val="1314482585"/>
      </p:ext>
    </p:extLst>
  </p:cSld>
  <p:clrMapOvr>
    <a:masterClrMapping/>
  </p:clrMapOvr>
  <p:transition spd="med">
    <p:pul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2"/>
          <p:cNvSpPr>
            <a:spLocks noGrp="1"/>
          </p:cNvSpPr>
          <p:nvPr>
            <p:ph idx="1"/>
          </p:nvPr>
        </p:nvSpPr>
        <p:spPr>
          <a:xfrm>
            <a:off x="273413" y="1268760"/>
            <a:ext cx="8475051" cy="4680520"/>
          </a:xfrm>
          <a:solidFill>
            <a:schemeClr val="bg2">
              <a:lumMod val="90000"/>
            </a:schemeClr>
          </a:solidFill>
        </p:spPr>
        <p:txBody>
          <a:bodyPr>
            <a:noAutofit/>
          </a:bodyPr>
          <a:lstStyle/>
          <a:p>
            <a:pPr marL="0" indent="0" algn="just">
              <a:buNone/>
              <a:defRPr/>
            </a:pPr>
            <a:r>
              <a:rPr lang="tr-TR" altLang="tr-TR" sz="3200" b="1" dirty="0" smtClean="0">
                <a:solidFill>
                  <a:srgbClr val="C00000"/>
                </a:solidFill>
                <a:latin typeface="Calibri" panose="020F0502020204030204" pitchFamily="34" charset="0"/>
                <a:cs typeface="Calibri" panose="020F0502020204030204" pitchFamily="34" charset="0"/>
              </a:rPr>
              <a:t>       3.2. Vizyon:</a:t>
            </a:r>
            <a:endParaRPr lang="tr-TR" altLang="tr-TR" sz="3200" b="1" dirty="0">
              <a:solidFill>
                <a:srgbClr val="002060"/>
              </a:solidFill>
              <a:latin typeface="Calibri" panose="020F0502020204030204" pitchFamily="34" charset="0"/>
              <a:cs typeface="Calibri" panose="020F0502020204030204" pitchFamily="34" charset="0"/>
            </a:endParaRPr>
          </a:p>
          <a:p>
            <a:pPr marL="0" indent="0" algn="just">
              <a:buNone/>
              <a:defRPr/>
            </a:pPr>
            <a:r>
              <a:rPr lang="tr-TR" altLang="tr-TR" sz="3300" dirty="0" smtClean="0">
                <a:solidFill>
                  <a:srgbClr val="002060"/>
                </a:solidFill>
                <a:latin typeface="Calibri" panose="020F0502020204030204" pitchFamily="34" charset="0"/>
                <a:cs typeface="Aldhabi" panose="01000000000000000000" pitchFamily="2" charset="-78"/>
              </a:rPr>
              <a:t>Vizyon; üniversitenin geleceğini sembolize eden genel amacıdır.</a:t>
            </a:r>
            <a:r>
              <a:rPr lang="tr-TR" altLang="tr-TR" sz="3300" dirty="0">
                <a:solidFill>
                  <a:srgbClr val="002060"/>
                </a:solidFill>
                <a:latin typeface="Calibri" panose="020F0502020204030204" pitchFamily="34" charset="0"/>
                <a:cs typeface="Aldhabi" panose="01000000000000000000" pitchFamily="2" charset="-78"/>
              </a:rPr>
              <a:t> Vizyon bildirimi, stratejik planın kapsadığı zaman diliminin de ötesinde, uzun vadede üniversitenin gerçekleştirmek istediklerini ve ulaşmak istediği yeri yansıtacak bir şekilde belirlenir. </a:t>
            </a:r>
            <a:endParaRPr lang="tr-TR" altLang="tr-TR" sz="3500" b="1" dirty="0" smtClean="0">
              <a:solidFill>
                <a:srgbClr val="002060"/>
              </a:solidFill>
              <a:latin typeface="Calibri" panose="020F0502020204030204" pitchFamily="34" charset="0"/>
              <a:cs typeface="Calibri" panose="020F0502020204030204" pitchFamily="34" charset="0"/>
            </a:endParaRPr>
          </a:p>
        </p:txBody>
      </p:sp>
      <p:sp>
        <p:nvSpPr>
          <p:cNvPr id="6" name="Başlık 1"/>
          <p:cNvSpPr>
            <a:spLocks noGrp="1"/>
          </p:cNvSpPr>
          <p:nvPr>
            <p:ph type="title"/>
          </p:nvPr>
        </p:nvSpPr>
        <p:spPr>
          <a:xfrm>
            <a:off x="179512" y="142449"/>
            <a:ext cx="8568952" cy="982296"/>
          </a:xfrm>
          <a:solidFill>
            <a:schemeClr val="tx2"/>
          </a:solidFill>
        </p:spPr>
        <p:txBody>
          <a:bodyPr>
            <a:noAutofit/>
          </a:bodyPr>
          <a:lstStyle/>
          <a:p>
            <a:pPr>
              <a:spcBef>
                <a:spcPts val="0"/>
              </a:spcBef>
            </a:pPr>
            <a:r>
              <a:rPr lang="tr-TR" sz="2800" b="1" dirty="0"/>
              <a:t>STRATEJİK PLAN HAZIRLIK SÜRECİ</a:t>
            </a:r>
            <a:endParaRPr lang="tr-TR" sz="2800" dirty="0">
              <a:solidFill>
                <a:srgbClr val="FF0000"/>
              </a:solidFill>
              <a:latin typeface="Imprint MT Shadow" panose="04020605060303030202" pitchFamily="82" charset="0"/>
            </a:endParaRPr>
          </a:p>
        </p:txBody>
      </p:sp>
      <p:sp>
        <p:nvSpPr>
          <p:cNvPr id="9" name="5 Altbilgi Yer Tutucusu"/>
          <p:cNvSpPr txBox="1">
            <a:spLocks/>
          </p:cNvSpPr>
          <p:nvPr/>
        </p:nvSpPr>
        <p:spPr>
          <a:xfrm>
            <a:off x="6516216" y="6237312"/>
            <a:ext cx="2539800" cy="501582"/>
          </a:xfrm>
          <a:prstGeom prst="rect">
            <a:avLst/>
          </a:prstGeom>
        </p:spPr>
        <p:txBody>
          <a:bodyPr vert="horz" anchor="b"/>
          <a:lstStyle>
            <a:defPPr>
              <a:defRPr lang="tr-TR"/>
            </a:defPPr>
            <a:lvl1pPr marL="0" algn="r" defTabSz="914400" rtl="0" eaLnBrk="1" latinLnBrk="0" hangingPunct="1">
              <a:defRPr kumimoji="0" sz="1000" kern="1200">
                <a:solidFill>
                  <a:schemeClr val="accent1">
                    <a:tint val="2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200" dirty="0" smtClean="0">
                <a:solidFill>
                  <a:srgbClr val="00B050"/>
                </a:solidFill>
                <a:latin typeface="Imprint MT Shadow" panose="04020605060303030202" pitchFamily="82" charset="0"/>
              </a:rPr>
              <a:t>Strateji </a:t>
            </a:r>
            <a:r>
              <a:rPr lang="tr-TR" sz="1200" dirty="0">
                <a:solidFill>
                  <a:srgbClr val="00B050"/>
                </a:solidFill>
                <a:latin typeface="Imprint MT Shadow" panose="04020605060303030202" pitchFamily="82" charset="0"/>
              </a:rPr>
              <a:t>Geliştirme Daire Başkanlığı</a:t>
            </a:r>
          </a:p>
        </p:txBody>
      </p:sp>
      <p:sp>
        <p:nvSpPr>
          <p:cNvPr id="5" name="Slayt Numarası Yer Tutucusu 4"/>
          <p:cNvSpPr>
            <a:spLocks noGrp="1"/>
          </p:cNvSpPr>
          <p:nvPr>
            <p:ph type="sldNum" sz="quarter" idx="12"/>
          </p:nvPr>
        </p:nvSpPr>
        <p:spPr/>
        <p:txBody>
          <a:bodyPr/>
          <a:lstStyle/>
          <a:p>
            <a:fld id="{B1DEFA8C-F947-479F-BE07-76B6B3F80BF1}" type="slidenum">
              <a:rPr lang="tr-TR" smtClean="0"/>
              <a:pPr/>
              <a:t>27</a:t>
            </a:fld>
            <a:endParaRPr lang="tr-TR"/>
          </a:p>
        </p:txBody>
      </p:sp>
    </p:spTree>
    <p:extLst>
      <p:ext uri="{BB962C8B-B14F-4D97-AF65-F5344CB8AC3E}">
        <p14:creationId xmlns:p14="http://schemas.microsoft.com/office/powerpoint/2010/main" val="2484760066"/>
      </p:ext>
    </p:extLst>
  </p:cSld>
  <p:clrMapOvr>
    <a:masterClrMapping/>
  </p:clrMapOvr>
  <p:transition spd="med">
    <p:pul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107504" y="1196752"/>
            <a:ext cx="8856984" cy="4824537"/>
          </a:xfrm>
          <a:solidFill>
            <a:schemeClr val="accent1">
              <a:lumMod val="40000"/>
              <a:lumOff val="60000"/>
            </a:schemeClr>
          </a:solidFill>
          <a:ln>
            <a:solidFill>
              <a:schemeClr val="bg2">
                <a:lumMod val="90000"/>
              </a:schemeClr>
            </a:solidFill>
          </a:ln>
        </p:spPr>
        <p:txBody>
          <a:bodyPr>
            <a:noAutofit/>
          </a:bodyPr>
          <a:lstStyle/>
          <a:p>
            <a:pPr algn="just">
              <a:buClr>
                <a:srgbClr val="C00000"/>
              </a:buClr>
              <a:buFont typeface="Arial" panose="020B0604020202020204" pitchFamily="34" charset="0"/>
              <a:buChar char="•"/>
            </a:pPr>
            <a:r>
              <a:rPr lang="tr-TR" sz="3300" dirty="0" smtClean="0"/>
              <a:t>Kısa</a:t>
            </a:r>
            <a:r>
              <a:rPr lang="tr-TR" sz="3300" dirty="0"/>
              <a:t>, net ve akılda kalıcıdır. </a:t>
            </a:r>
            <a:endParaRPr lang="tr-TR" sz="3300" dirty="0" smtClean="0"/>
          </a:p>
          <a:p>
            <a:pPr algn="just">
              <a:buClr>
                <a:srgbClr val="C00000"/>
              </a:buClr>
              <a:buFont typeface="Arial" panose="020B0604020202020204" pitchFamily="34" charset="0"/>
              <a:buChar char="•"/>
            </a:pPr>
            <a:r>
              <a:rPr lang="tr-TR" sz="3300" dirty="0" smtClean="0"/>
              <a:t> </a:t>
            </a:r>
            <a:r>
              <a:rPr lang="tr-TR" sz="3300" dirty="0"/>
              <a:t>İdealist ve özgündür</a:t>
            </a:r>
            <a:r>
              <a:rPr lang="tr-TR" sz="3300" dirty="0" smtClean="0"/>
              <a:t>.</a:t>
            </a:r>
          </a:p>
          <a:p>
            <a:pPr algn="just">
              <a:buClr>
                <a:srgbClr val="C00000"/>
              </a:buClr>
              <a:buFont typeface="Arial" panose="020B0604020202020204" pitchFamily="34" charset="0"/>
              <a:buChar char="•"/>
            </a:pPr>
            <a:r>
              <a:rPr lang="tr-TR" sz="3300" dirty="0" smtClean="0"/>
              <a:t> </a:t>
            </a:r>
            <a:r>
              <a:rPr lang="tr-TR" sz="3300" dirty="0"/>
              <a:t>Değişim için ilham </a:t>
            </a:r>
            <a:r>
              <a:rPr lang="tr-TR" sz="3300" dirty="0" smtClean="0"/>
              <a:t>vericidir.</a:t>
            </a:r>
          </a:p>
          <a:p>
            <a:pPr algn="just">
              <a:buClr>
                <a:srgbClr val="C00000"/>
              </a:buClr>
              <a:buFont typeface="Arial" panose="020B0604020202020204" pitchFamily="34" charset="0"/>
              <a:buChar char="•"/>
            </a:pPr>
            <a:r>
              <a:rPr lang="tr-TR" sz="3300" dirty="0" smtClean="0"/>
              <a:t> </a:t>
            </a:r>
            <a:r>
              <a:rPr lang="tr-TR" sz="3300" dirty="0"/>
              <a:t>İddialılık ile ulaşılabilirlik arasında denge kurar. </a:t>
            </a:r>
            <a:endParaRPr lang="tr-TR" sz="3300" dirty="0" smtClean="0"/>
          </a:p>
          <a:p>
            <a:pPr algn="just">
              <a:buClr>
                <a:srgbClr val="C00000"/>
              </a:buClr>
              <a:buFont typeface="Arial" panose="020B0604020202020204" pitchFamily="34" charset="0"/>
              <a:buChar char="•"/>
            </a:pPr>
            <a:r>
              <a:rPr lang="tr-TR" sz="3300" dirty="0" smtClean="0"/>
              <a:t>Paydaşlar </a:t>
            </a:r>
            <a:r>
              <a:rPr lang="tr-TR" sz="3300" dirty="0"/>
              <a:t>tarafından gelecekte algılanmak istenilen konumu dikkate alır</a:t>
            </a:r>
            <a:r>
              <a:rPr lang="tr-TR" sz="3300" dirty="0" smtClean="0"/>
              <a:t>.</a:t>
            </a:r>
          </a:p>
          <a:p>
            <a:pPr algn="just">
              <a:buClr>
                <a:srgbClr val="C00000"/>
              </a:buClr>
              <a:buFont typeface="Arial" panose="020B0604020202020204" pitchFamily="34" charset="0"/>
              <a:buChar char="•"/>
            </a:pPr>
            <a:r>
              <a:rPr lang="tr-TR" sz="3300" dirty="0" smtClean="0"/>
              <a:t>Orta </a:t>
            </a:r>
            <a:r>
              <a:rPr lang="tr-TR" sz="3300" dirty="0"/>
              <a:t>ve uzun vadeli amaç, hedef ve projelere yön verir.</a:t>
            </a:r>
          </a:p>
        </p:txBody>
      </p:sp>
      <p:sp>
        <p:nvSpPr>
          <p:cNvPr id="4" name="Dikdörtgen 3"/>
          <p:cNvSpPr/>
          <p:nvPr/>
        </p:nvSpPr>
        <p:spPr>
          <a:xfrm>
            <a:off x="251520" y="46053"/>
            <a:ext cx="8712968" cy="954107"/>
          </a:xfrm>
          <a:prstGeom prst="rect">
            <a:avLst/>
          </a:prstGeom>
          <a:solidFill>
            <a:schemeClr val="accent2"/>
          </a:solidFill>
        </p:spPr>
        <p:txBody>
          <a:bodyPr wrap="square">
            <a:spAutoFit/>
          </a:bodyPr>
          <a:lstStyle/>
          <a:p>
            <a:pPr>
              <a:buClr>
                <a:srgbClr val="C00000"/>
              </a:buClr>
            </a:pPr>
            <a:r>
              <a:rPr lang="tr-TR" sz="2800" b="1" dirty="0">
                <a:solidFill>
                  <a:schemeClr val="bg1"/>
                </a:solidFill>
              </a:rPr>
              <a:t>Vizyon </a:t>
            </a:r>
            <a:r>
              <a:rPr lang="tr-TR" sz="2800" b="1" dirty="0" smtClean="0">
                <a:solidFill>
                  <a:schemeClr val="bg1"/>
                </a:solidFill>
              </a:rPr>
              <a:t>Bildirimi Oluşturulurken Dikkat Edilmesi Gereken Hususlar</a:t>
            </a:r>
            <a:endParaRPr lang="tr-TR" sz="2800" b="1" dirty="0">
              <a:solidFill>
                <a:schemeClr val="bg1"/>
              </a:solidFill>
            </a:endParaRPr>
          </a:p>
        </p:txBody>
      </p:sp>
      <p:sp>
        <p:nvSpPr>
          <p:cNvPr id="8" name="5 Altbilgi Yer Tutucusu"/>
          <p:cNvSpPr txBox="1">
            <a:spLocks/>
          </p:cNvSpPr>
          <p:nvPr/>
        </p:nvSpPr>
        <p:spPr>
          <a:xfrm>
            <a:off x="107504" y="6093296"/>
            <a:ext cx="2539800" cy="501582"/>
          </a:xfrm>
          <a:prstGeom prst="rect">
            <a:avLst/>
          </a:prstGeom>
        </p:spPr>
        <p:txBody>
          <a:bodyPr vert="horz" anchor="b"/>
          <a:lstStyle>
            <a:defPPr>
              <a:defRPr lang="tr-TR"/>
            </a:defPPr>
            <a:lvl1pPr marL="0" algn="r" defTabSz="914400" rtl="0" eaLnBrk="1" latinLnBrk="0" hangingPunct="1">
              <a:defRPr kumimoji="0" sz="1000" kern="1200">
                <a:solidFill>
                  <a:schemeClr val="accent1">
                    <a:tint val="2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200" dirty="0" smtClean="0">
                <a:solidFill>
                  <a:srgbClr val="00B050"/>
                </a:solidFill>
                <a:latin typeface="Imprint MT Shadow" panose="04020605060303030202" pitchFamily="82" charset="0"/>
              </a:rPr>
              <a:t>Strateji </a:t>
            </a:r>
            <a:r>
              <a:rPr lang="tr-TR" sz="1200" dirty="0">
                <a:solidFill>
                  <a:srgbClr val="00B050"/>
                </a:solidFill>
                <a:latin typeface="Imprint MT Shadow" panose="04020605060303030202" pitchFamily="82" charset="0"/>
              </a:rPr>
              <a:t>Geliştirme Daire Başkanlığı</a:t>
            </a:r>
          </a:p>
        </p:txBody>
      </p:sp>
      <p:sp>
        <p:nvSpPr>
          <p:cNvPr id="7" name="Slayt Numarası Yer Tutucusu 6"/>
          <p:cNvSpPr>
            <a:spLocks noGrp="1"/>
          </p:cNvSpPr>
          <p:nvPr>
            <p:ph type="sldNum" sz="quarter" idx="12"/>
          </p:nvPr>
        </p:nvSpPr>
        <p:spPr/>
        <p:txBody>
          <a:bodyPr/>
          <a:lstStyle/>
          <a:p>
            <a:fld id="{B1DEFA8C-F947-479F-BE07-76B6B3F80BF1}" type="slidenum">
              <a:rPr lang="tr-TR" smtClean="0"/>
              <a:pPr/>
              <a:t>28</a:t>
            </a:fld>
            <a:endParaRPr lang="tr-TR"/>
          </a:p>
        </p:txBody>
      </p:sp>
    </p:spTree>
    <p:extLst>
      <p:ext uri="{BB962C8B-B14F-4D97-AF65-F5344CB8AC3E}">
        <p14:creationId xmlns:p14="http://schemas.microsoft.com/office/powerpoint/2010/main" val="2859057613"/>
      </p:ext>
    </p:extLst>
  </p:cSld>
  <p:clrMapOvr>
    <a:masterClrMapping/>
  </p:clrMapOvr>
  <p:transition spd="med">
    <p:pull/>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107504" y="1196752"/>
            <a:ext cx="8856984" cy="4824537"/>
          </a:xfrm>
          <a:solidFill>
            <a:schemeClr val="accent1">
              <a:lumMod val="40000"/>
              <a:lumOff val="60000"/>
            </a:schemeClr>
          </a:solidFill>
          <a:ln>
            <a:solidFill>
              <a:schemeClr val="bg2">
                <a:lumMod val="90000"/>
              </a:schemeClr>
            </a:solidFill>
          </a:ln>
        </p:spPr>
        <p:txBody>
          <a:bodyPr>
            <a:noAutofit/>
          </a:bodyPr>
          <a:lstStyle/>
          <a:p>
            <a:pPr marL="0" indent="0" algn="just">
              <a:buClr>
                <a:srgbClr val="C00000"/>
              </a:buClr>
              <a:buNone/>
            </a:pPr>
            <a:endParaRPr lang="tr-TR" sz="3300" dirty="0"/>
          </a:p>
        </p:txBody>
      </p:sp>
      <p:sp>
        <p:nvSpPr>
          <p:cNvPr id="4" name="Dikdörtgen 3"/>
          <p:cNvSpPr/>
          <p:nvPr/>
        </p:nvSpPr>
        <p:spPr>
          <a:xfrm>
            <a:off x="251520" y="46053"/>
            <a:ext cx="8712968" cy="523220"/>
          </a:xfrm>
          <a:prstGeom prst="rect">
            <a:avLst/>
          </a:prstGeom>
          <a:solidFill>
            <a:schemeClr val="accent2"/>
          </a:solidFill>
        </p:spPr>
        <p:txBody>
          <a:bodyPr wrap="square">
            <a:spAutoFit/>
          </a:bodyPr>
          <a:lstStyle/>
          <a:p>
            <a:pPr algn="ctr">
              <a:buClr>
                <a:srgbClr val="C00000"/>
              </a:buClr>
            </a:pPr>
            <a:r>
              <a:rPr lang="tr-TR" sz="2800" b="1" dirty="0" smtClean="0">
                <a:solidFill>
                  <a:schemeClr val="bg1"/>
                </a:solidFill>
              </a:rPr>
              <a:t>VİZYONUMUZ</a:t>
            </a:r>
            <a:endParaRPr lang="tr-TR" sz="2800" b="1" dirty="0">
              <a:solidFill>
                <a:schemeClr val="bg1"/>
              </a:solidFill>
            </a:endParaRPr>
          </a:p>
        </p:txBody>
      </p:sp>
      <p:sp>
        <p:nvSpPr>
          <p:cNvPr id="8" name="5 Altbilgi Yer Tutucusu"/>
          <p:cNvSpPr txBox="1">
            <a:spLocks/>
          </p:cNvSpPr>
          <p:nvPr/>
        </p:nvSpPr>
        <p:spPr>
          <a:xfrm>
            <a:off x="107504" y="6093296"/>
            <a:ext cx="2539800" cy="501582"/>
          </a:xfrm>
          <a:prstGeom prst="rect">
            <a:avLst/>
          </a:prstGeom>
        </p:spPr>
        <p:txBody>
          <a:bodyPr vert="horz" anchor="b"/>
          <a:lstStyle>
            <a:defPPr>
              <a:defRPr lang="tr-TR"/>
            </a:defPPr>
            <a:lvl1pPr marL="0" algn="r" defTabSz="914400" rtl="0" eaLnBrk="1" latinLnBrk="0" hangingPunct="1">
              <a:defRPr kumimoji="0" sz="1000" kern="1200">
                <a:solidFill>
                  <a:schemeClr val="accent1">
                    <a:tint val="2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200" dirty="0" smtClean="0">
                <a:solidFill>
                  <a:srgbClr val="00B050"/>
                </a:solidFill>
                <a:latin typeface="Imprint MT Shadow" panose="04020605060303030202" pitchFamily="82" charset="0"/>
              </a:rPr>
              <a:t>Strateji </a:t>
            </a:r>
            <a:r>
              <a:rPr lang="tr-TR" sz="1200" dirty="0">
                <a:solidFill>
                  <a:srgbClr val="00B050"/>
                </a:solidFill>
                <a:latin typeface="Imprint MT Shadow" panose="04020605060303030202" pitchFamily="82" charset="0"/>
              </a:rPr>
              <a:t>Geliştirme Daire Başkanlığı</a:t>
            </a:r>
          </a:p>
        </p:txBody>
      </p:sp>
      <p:sp>
        <p:nvSpPr>
          <p:cNvPr id="7" name="Slayt Numarası Yer Tutucusu 6"/>
          <p:cNvSpPr>
            <a:spLocks noGrp="1"/>
          </p:cNvSpPr>
          <p:nvPr>
            <p:ph type="sldNum" sz="quarter" idx="12"/>
          </p:nvPr>
        </p:nvSpPr>
        <p:spPr/>
        <p:txBody>
          <a:bodyPr/>
          <a:lstStyle/>
          <a:p>
            <a:fld id="{B1DEFA8C-F947-479F-BE07-76B6B3F80BF1}" type="slidenum">
              <a:rPr lang="tr-TR" smtClean="0"/>
              <a:pPr/>
              <a:t>29</a:t>
            </a:fld>
            <a:endParaRPr lang="tr-TR"/>
          </a:p>
        </p:txBody>
      </p:sp>
      <p:pic>
        <p:nvPicPr>
          <p:cNvPr id="5" name="Resim 4"/>
          <p:cNvPicPr>
            <a:picLocks noChangeAspect="1"/>
          </p:cNvPicPr>
          <p:nvPr/>
        </p:nvPicPr>
        <p:blipFill>
          <a:blip r:embed="rId2"/>
          <a:stretch>
            <a:fillRect/>
          </a:stretch>
        </p:blipFill>
        <p:spPr>
          <a:xfrm>
            <a:off x="251520" y="1271363"/>
            <a:ext cx="8640960" cy="4675313"/>
          </a:xfrm>
          <a:prstGeom prst="rect">
            <a:avLst/>
          </a:prstGeom>
        </p:spPr>
      </p:pic>
    </p:spTree>
    <p:extLst>
      <p:ext uri="{BB962C8B-B14F-4D97-AF65-F5344CB8AC3E}">
        <p14:creationId xmlns:p14="http://schemas.microsoft.com/office/powerpoint/2010/main" val="3471628575"/>
      </p:ext>
    </p:extLst>
  </p:cSld>
  <p:clrMapOvr>
    <a:masterClrMapping/>
  </p:clrMapOvr>
  <p:transition spd="med">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9" descr="C:\Documents and Settings\Yasemin.KLMN-AA0CC8569B\Desktop\Stratejik Yonetim\soyut\Kullanılanlar\Abstract-White-16981.jpg"/>
          <p:cNvPicPr>
            <a:picLocks noChangeAspect="1" noChangeArrowheads="1"/>
          </p:cNvPicPr>
          <p:nvPr/>
        </p:nvPicPr>
        <p:blipFill rotWithShape="1">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l="39528"/>
          <a:stretch/>
        </p:blipFill>
        <p:spPr bwMode="auto">
          <a:xfrm>
            <a:off x="54593" y="-78061"/>
            <a:ext cx="8864340" cy="6328224"/>
          </a:xfrm>
          <a:prstGeom prst="rect">
            <a:avLst/>
          </a:prstGeom>
          <a:noFill/>
          <a:extLst>
            <a:ext uri="{909E8E84-426E-40DD-AFC4-6F175D3DCCD1}">
              <a14:hiddenFill xmlns:a14="http://schemas.microsoft.com/office/drawing/2010/main">
                <a:solidFill>
                  <a:srgbClr val="FFFFFF"/>
                </a:solidFill>
              </a14:hiddenFill>
            </a:ext>
          </a:extLst>
        </p:spPr>
      </p:pic>
      <p:pic>
        <p:nvPicPr>
          <p:cNvPr id="8" name="Resim 7" descr="C:\Users\EXPER\Desktop\AdiyamanUniLogo.png"/>
          <p:cNvPicPr>
            <a:picLocks noChangeAspect="1"/>
          </p:cNvPicPr>
          <p:nvPr/>
        </p:nvPicPr>
        <p:blipFill>
          <a:blip r:embed="rId4"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5">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7708634" y="448207"/>
            <a:ext cx="864155" cy="864000"/>
          </a:xfrm>
          <a:prstGeom prst="rect">
            <a:avLst/>
          </a:prstGeom>
          <a:noFill/>
          <a:ln>
            <a:noFill/>
          </a:ln>
        </p:spPr>
      </p:pic>
      <p:sp>
        <p:nvSpPr>
          <p:cNvPr id="9" name="1 Başlık"/>
          <p:cNvSpPr txBox="1">
            <a:spLocks/>
          </p:cNvSpPr>
          <p:nvPr/>
        </p:nvSpPr>
        <p:spPr>
          <a:xfrm>
            <a:off x="257355" y="260648"/>
            <a:ext cx="8635125" cy="900000"/>
          </a:xfrm>
          <a:prstGeom prst="rect">
            <a:avLst/>
          </a:prstGeom>
          <a:solidFill>
            <a:srgbClr val="0070C0"/>
          </a:solidFill>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tr-TR" sz="2800" dirty="0">
              <a:ln>
                <a:solidFill>
                  <a:schemeClr val="bg1"/>
                </a:solidFill>
              </a:ln>
              <a:solidFill>
                <a:schemeClr val="bg1"/>
              </a:solidFill>
              <a:latin typeface="Imprint MT Shadow" panose="04020605060303030202" pitchFamily="82" charset="0"/>
            </a:endParaRPr>
          </a:p>
        </p:txBody>
      </p:sp>
      <p:sp>
        <p:nvSpPr>
          <p:cNvPr id="10" name="Başlık 1"/>
          <p:cNvSpPr>
            <a:spLocks noGrp="1"/>
          </p:cNvSpPr>
          <p:nvPr>
            <p:ph type="title"/>
          </p:nvPr>
        </p:nvSpPr>
        <p:spPr>
          <a:xfrm>
            <a:off x="391933" y="116632"/>
            <a:ext cx="8136753" cy="787786"/>
          </a:xfrm>
        </p:spPr>
        <p:txBody>
          <a:bodyPr>
            <a:noAutofit/>
          </a:bodyPr>
          <a:lstStyle/>
          <a:p>
            <a:r>
              <a:rPr lang="tr-TR" sz="2800" dirty="0" smtClean="0">
                <a:ln>
                  <a:solidFill>
                    <a:schemeClr val="bg1"/>
                  </a:solidFill>
                </a:ln>
                <a:solidFill>
                  <a:schemeClr val="bg1"/>
                </a:solidFill>
                <a:latin typeface="Imprint MT Shadow" panose="04020605060303030202" pitchFamily="82" charset="0"/>
              </a:rPr>
              <a:t/>
            </a:r>
            <a:br>
              <a:rPr lang="tr-TR" sz="2800" dirty="0" smtClean="0">
                <a:ln>
                  <a:solidFill>
                    <a:schemeClr val="bg1"/>
                  </a:solidFill>
                </a:ln>
                <a:solidFill>
                  <a:schemeClr val="bg1"/>
                </a:solidFill>
                <a:latin typeface="Imprint MT Shadow" panose="04020605060303030202" pitchFamily="82" charset="0"/>
              </a:rPr>
            </a:br>
            <a:r>
              <a:rPr lang="tr-TR" sz="2800" dirty="0" smtClean="0">
                <a:ln>
                  <a:solidFill>
                    <a:schemeClr val="bg1"/>
                  </a:solidFill>
                </a:ln>
                <a:solidFill>
                  <a:schemeClr val="bg1"/>
                </a:solidFill>
                <a:latin typeface="Imprint MT Shadow" panose="04020605060303030202" pitchFamily="82" charset="0"/>
              </a:rPr>
              <a:t>TANIMLAR</a:t>
            </a:r>
            <a:r>
              <a:rPr lang="tr-TR" sz="2800" dirty="0">
                <a:ln>
                  <a:solidFill>
                    <a:schemeClr val="bg1"/>
                  </a:solidFill>
                </a:ln>
                <a:solidFill>
                  <a:schemeClr val="bg1"/>
                </a:solidFill>
                <a:latin typeface="Imprint MT Shadow" panose="04020605060303030202" pitchFamily="82" charset="0"/>
              </a:rPr>
              <a:t/>
            </a:r>
            <a:br>
              <a:rPr lang="tr-TR" sz="2800" dirty="0">
                <a:ln>
                  <a:solidFill>
                    <a:schemeClr val="bg1"/>
                  </a:solidFill>
                </a:ln>
                <a:solidFill>
                  <a:schemeClr val="bg1"/>
                </a:solidFill>
                <a:latin typeface="Imprint MT Shadow" panose="04020605060303030202" pitchFamily="82" charset="0"/>
              </a:rPr>
            </a:br>
            <a:endParaRPr lang="tr-TR" sz="2800" dirty="0">
              <a:ln>
                <a:solidFill>
                  <a:schemeClr val="bg1"/>
                </a:solidFill>
              </a:ln>
              <a:solidFill>
                <a:schemeClr val="bg1"/>
              </a:solidFill>
              <a:latin typeface="Imprint MT Shadow" panose="04020605060303030202" pitchFamily="82" charset="0"/>
            </a:endParaRPr>
          </a:p>
        </p:txBody>
      </p:sp>
      <p:sp>
        <p:nvSpPr>
          <p:cNvPr id="12" name="İçerik Yer Tutucusu 2"/>
          <p:cNvSpPr>
            <a:spLocks noGrp="1"/>
          </p:cNvSpPr>
          <p:nvPr>
            <p:ph idx="1"/>
          </p:nvPr>
        </p:nvSpPr>
        <p:spPr>
          <a:xfrm>
            <a:off x="215615" y="1245468"/>
            <a:ext cx="8837483" cy="4664043"/>
          </a:xfrm>
        </p:spPr>
        <p:txBody>
          <a:bodyPr>
            <a:noAutofit/>
          </a:bodyPr>
          <a:lstStyle/>
          <a:p>
            <a:pPr marL="0" indent="0" algn="just">
              <a:buNone/>
            </a:pPr>
            <a:r>
              <a:rPr lang="tr-TR" sz="3300" b="1" dirty="0" smtClean="0">
                <a:solidFill>
                  <a:srgbClr val="FF0000"/>
                </a:solidFill>
              </a:rPr>
              <a:t>Stratejik Plan:</a:t>
            </a:r>
          </a:p>
          <a:p>
            <a:pPr marL="0" indent="0" algn="just">
              <a:buNone/>
            </a:pPr>
            <a:r>
              <a:rPr lang="tr-TR" sz="3300" dirty="0"/>
              <a:t>Kamu idarelerinin;</a:t>
            </a:r>
          </a:p>
          <a:p>
            <a:pPr algn="just">
              <a:buClr>
                <a:srgbClr val="C00000"/>
              </a:buClr>
              <a:buFont typeface="Arial" panose="020B0604020202020204" pitchFamily="34" charset="0"/>
              <a:buChar char="•"/>
            </a:pPr>
            <a:r>
              <a:rPr lang="tr-TR" sz="3300" dirty="0"/>
              <a:t>O</a:t>
            </a:r>
            <a:r>
              <a:rPr lang="tr-TR" sz="3300" dirty="0" smtClean="0"/>
              <a:t>rta </a:t>
            </a:r>
            <a:r>
              <a:rPr lang="tr-TR" sz="3300" dirty="0"/>
              <a:t>ve uzun vadeli </a:t>
            </a:r>
            <a:r>
              <a:rPr lang="tr-TR" sz="3300" dirty="0" smtClean="0"/>
              <a:t>amaçlarını,</a:t>
            </a:r>
          </a:p>
          <a:p>
            <a:pPr algn="just">
              <a:buClr>
                <a:srgbClr val="C00000"/>
              </a:buClr>
              <a:buFont typeface="Arial" panose="020B0604020202020204" pitchFamily="34" charset="0"/>
              <a:buChar char="•"/>
            </a:pPr>
            <a:r>
              <a:rPr lang="tr-TR" sz="3300" dirty="0" smtClean="0"/>
              <a:t>Temel </a:t>
            </a:r>
            <a:r>
              <a:rPr lang="tr-TR" sz="3300" dirty="0"/>
              <a:t>ilke ve </a:t>
            </a:r>
            <a:r>
              <a:rPr lang="tr-TR" sz="3300" dirty="0" smtClean="0"/>
              <a:t>politikalarını,</a:t>
            </a:r>
          </a:p>
          <a:p>
            <a:pPr algn="just">
              <a:buClr>
                <a:srgbClr val="C00000"/>
              </a:buClr>
              <a:buFont typeface="Arial" panose="020B0604020202020204" pitchFamily="34" charset="0"/>
              <a:buChar char="•"/>
            </a:pPr>
            <a:r>
              <a:rPr lang="tr-TR" sz="3300" dirty="0"/>
              <a:t>H</a:t>
            </a:r>
            <a:r>
              <a:rPr lang="tr-TR" sz="3300" dirty="0" smtClean="0"/>
              <a:t>edef </a:t>
            </a:r>
            <a:r>
              <a:rPr lang="tr-TR" sz="3300" dirty="0"/>
              <a:t>ve </a:t>
            </a:r>
            <a:r>
              <a:rPr lang="tr-TR" sz="3300" dirty="0" smtClean="0"/>
              <a:t>önceliklerini,</a:t>
            </a:r>
          </a:p>
          <a:p>
            <a:pPr algn="just">
              <a:buClr>
                <a:srgbClr val="C00000"/>
              </a:buClr>
              <a:buFont typeface="Arial" panose="020B0604020202020204" pitchFamily="34" charset="0"/>
              <a:buChar char="•"/>
            </a:pPr>
            <a:r>
              <a:rPr lang="tr-TR" sz="3300" dirty="0"/>
              <a:t>P</a:t>
            </a:r>
            <a:r>
              <a:rPr lang="tr-TR" sz="3300" dirty="0" smtClean="0"/>
              <a:t>erformans ölçütlerini,</a:t>
            </a:r>
          </a:p>
          <a:p>
            <a:pPr algn="just">
              <a:buClr>
                <a:srgbClr val="C00000"/>
              </a:buClr>
              <a:buFont typeface="Arial" panose="020B0604020202020204" pitchFamily="34" charset="0"/>
              <a:buChar char="•"/>
            </a:pPr>
            <a:r>
              <a:rPr lang="tr-TR" sz="3300" dirty="0" smtClean="0"/>
              <a:t> Ve bunlara ulaşmak </a:t>
            </a:r>
            <a:r>
              <a:rPr lang="tr-TR" sz="3300" dirty="0"/>
              <a:t>için izlenecek yöntemler </a:t>
            </a:r>
            <a:r>
              <a:rPr lang="tr-TR" sz="3300" dirty="0" smtClean="0"/>
              <a:t>ile kaynak </a:t>
            </a:r>
            <a:r>
              <a:rPr lang="tr-TR" sz="3300" dirty="0"/>
              <a:t>dağılımlarını içeren </a:t>
            </a:r>
            <a:r>
              <a:rPr lang="tr-TR" sz="3300" dirty="0" smtClean="0"/>
              <a:t>plandır.</a:t>
            </a:r>
            <a:r>
              <a:rPr lang="tr-TR" sz="3300" dirty="0" smtClean="0">
                <a:solidFill>
                  <a:srgbClr val="FF0000"/>
                </a:solidFill>
              </a:rPr>
              <a:t>(</a:t>
            </a:r>
            <a:r>
              <a:rPr lang="tr-TR" sz="2000" dirty="0" smtClean="0">
                <a:solidFill>
                  <a:srgbClr val="FF0000"/>
                </a:solidFill>
              </a:rPr>
              <a:t>5018, madde </a:t>
            </a:r>
            <a:r>
              <a:rPr lang="tr-TR" sz="2000" dirty="0">
                <a:solidFill>
                  <a:srgbClr val="FF0000"/>
                </a:solidFill>
              </a:rPr>
              <a:t>3</a:t>
            </a:r>
            <a:r>
              <a:rPr lang="tr-TR" sz="2000" dirty="0" smtClean="0">
                <a:solidFill>
                  <a:srgbClr val="FF0000"/>
                </a:solidFill>
              </a:rPr>
              <a:t>)</a:t>
            </a:r>
            <a:endParaRPr lang="tr-TR" sz="2000" dirty="0">
              <a:solidFill>
                <a:srgbClr val="FF0000"/>
              </a:solidFill>
              <a:latin typeface="Imprint MT Shadow" panose="04020605060303030202" pitchFamily="82" charset="0"/>
            </a:endParaRPr>
          </a:p>
        </p:txBody>
      </p:sp>
      <p:sp>
        <p:nvSpPr>
          <p:cNvPr id="14" name="5 Altbilgi Yer Tutucusu"/>
          <p:cNvSpPr txBox="1">
            <a:spLocks/>
          </p:cNvSpPr>
          <p:nvPr/>
        </p:nvSpPr>
        <p:spPr>
          <a:xfrm>
            <a:off x="28140" y="6165304"/>
            <a:ext cx="2539800" cy="573591"/>
          </a:xfrm>
          <a:prstGeom prst="rect">
            <a:avLst/>
          </a:prstGeom>
        </p:spPr>
        <p:txBody>
          <a:bodyPr vert="horz" anchor="b"/>
          <a:lstStyle>
            <a:defPPr>
              <a:defRPr lang="tr-TR"/>
            </a:defPPr>
            <a:lvl1pPr marL="0" algn="r" defTabSz="914400" rtl="0" eaLnBrk="1" latinLnBrk="0" hangingPunct="1">
              <a:defRPr kumimoji="0" sz="1000" kern="1200">
                <a:solidFill>
                  <a:schemeClr val="accent1">
                    <a:tint val="2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tr-TR" sz="1200" dirty="0" smtClean="0">
                <a:solidFill>
                  <a:srgbClr val="00B050"/>
                </a:solidFill>
                <a:latin typeface="Imprint MT Shadow" panose="04020605060303030202" pitchFamily="82" charset="0"/>
              </a:rPr>
              <a:t>Strateji </a:t>
            </a:r>
            <a:r>
              <a:rPr lang="tr-TR" sz="1200" dirty="0">
                <a:solidFill>
                  <a:srgbClr val="00B050"/>
                </a:solidFill>
                <a:latin typeface="Imprint MT Shadow" panose="04020605060303030202" pitchFamily="82" charset="0"/>
              </a:rPr>
              <a:t>Geliştirme Daire Başkanlığı</a:t>
            </a:r>
          </a:p>
        </p:txBody>
      </p:sp>
      <p:sp>
        <p:nvSpPr>
          <p:cNvPr id="6" name="Slayt Numarası Yer Tutucusu 5"/>
          <p:cNvSpPr>
            <a:spLocks noGrp="1"/>
          </p:cNvSpPr>
          <p:nvPr>
            <p:ph type="sldNum" sz="quarter" idx="12"/>
          </p:nvPr>
        </p:nvSpPr>
        <p:spPr/>
        <p:txBody>
          <a:bodyPr/>
          <a:lstStyle/>
          <a:p>
            <a:fld id="{B1DEFA8C-F947-479F-BE07-76B6B3F80BF1}" type="slidenum">
              <a:rPr lang="tr-TR" smtClean="0"/>
              <a:pPr/>
              <a:t>3</a:t>
            </a:fld>
            <a:endParaRPr lang="tr-TR"/>
          </a:p>
        </p:txBody>
      </p:sp>
    </p:spTree>
    <p:extLst>
      <p:ext uri="{BB962C8B-B14F-4D97-AF65-F5344CB8AC3E}">
        <p14:creationId xmlns:p14="http://schemas.microsoft.com/office/powerpoint/2010/main" val="1447117093"/>
      </p:ext>
    </p:extLst>
  </p:cSld>
  <p:clrMapOvr>
    <a:masterClrMapping/>
  </p:clrMapOvr>
  <p:transition spd="med">
    <p:pull/>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2"/>
          <p:cNvSpPr>
            <a:spLocks noGrp="1"/>
          </p:cNvSpPr>
          <p:nvPr>
            <p:ph idx="1"/>
          </p:nvPr>
        </p:nvSpPr>
        <p:spPr>
          <a:xfrm>
            <a:off x="251520" y="1196752"/>
            <a:ext cx="8496944" cy="4896544"/>
          </a:xfrm>
          <a:solidFill>
            <a:schemeClr val="bg2">
              <a:lumMod val="90000"/>
            </a:schemeClr>
          </a:solidFill>
          <a:ln>
            <a:solidFill>
              <a:schemeClr val="accent1"/>
            </a:solidFill>
          </a:ln>
        </p:spPr>
        <p:txBody>
          <a:bodyPr>
            <a:normAutofit fontScale="92500" lnSpcReduction="20000"/>
          </a:bodyPr>
          <a:lstStyle/>
          <a:p>
            <a:pPr marL="0" indent="0" algn="just">
              <a:buNone/>
              <a:defRPr/>
            </a:pPr>
            <a:r>
              <a:rPr lang="tr-TR" altLang="tr-TR" sz="3500" b="1" dirty="0">
                <a:solidFill>
                  <a:srgbClr val="002060"/>
                </a:solidFill>
                <a:latin typeface="Calibri" panose="020F0502020204030204" pitchFamily="34" charset="0"/>
                <a:cs typeface="Calibri" panose="020F0502020204030204" pitchFamily="34" charset="0"/>
              </a:rPr>
              <a:t>	</a:t>
            </a:r>
            <a:r>
              <a:rPr lang="tr-TR" altLang="tr-TR" sz="3500" b="1" dirty="0" smtClean="0">
                <a:solidFill>
                  <a:srgbClr val="C00000"/>
                </a:solidFill>
                <a:latin typeface="Calibri" panose="020F0502020204030204" pitchFamily="34" charset="0"/>
                <a:cs typeface="Calibri" panose="020F0502020204030204" pitchFamily="34" charset="0"/>
              </a:rPr>
              <a:t>3.3.Temel Değerler:</a:t>
            </a:r>
          </a:p>
          <a:p>
            <a:pPr marL="0" indent="0" algn="just">
              <a:buNone/>
              <a:defRPr/>
            </a:pPr>
            <a:r>
              <a:rPr lang="tr-TR" altLang="tr-TR" sz="3500" dirty="0" smtClean="0">
                <a:solidFill>
                  <a:srgbClr val="002060"/>
                </a:solidFill>
                <a:latin typeface="Calibri" panose="020F0502020204030204" pitchFamily="34" charset="0"/>
              </a:rPr>
              <a:t>Temel </a:t>
            </a:r>
            <a:r>
              <a:rPr lang="tr-TR" altLang="tr-TR" sz="3500" dirty="0">
                <a:solidFill>
                  <a:srgbClr val="002060"/>
                </a:solidFill>
                <a:latin typeface="Calibri" panose="020F0502020204030204" pitchFamily="34" charset="0"/>
              </a:rPr>
              <a:t>değerler </a:t>
            </a:r>
            <a:r>
              <a:rPr lang="tr-TR" altLang="tr-TR" sz="3500" dirty="0" smtClean="0">
                <a:solidFill>
                  <a:srgbClr val="002060"/>
                </a:solidFill>
                <a:latin typeface="Calibri" panose="020F0502020204030204" pitchFamily="34" charset="0"/>
              </a:rPr>
              <a:t>üniversitenin kurumsal </a:t>
            </a:r>
            <a:r>
              <a:rPr lang="tr-TR" altLang="tr-TR" sz="3500" dirty="0">
                <a:solidFill>
                  <a:srgbClr val="002060"/>
                </a:solidFill>
                <a:latin typeface="Calibri" panose="020F0502020204030204" pitchFamily="34" charset="0"/>
              </a:rPr>
              <a:t>ilkeleri ve davranış kuralları ile yönetim biçimini ifade eder</a:t>
            </a:r>
            <a:r>
              <a:rPr lang="tr-TR" altLang="tr-TR" sz="3500" dirty="0" smtClean="0">
                <a:solidFill>
                  <a:srgbClr val="002060"/>
                </a:solidFill>
                <a:latin typeface="Calibri" panose="020F0502020204030204" pitchFamily="34" charset="0"/>
              </a:rPr>
              <a:t>.</a:t>
            </a:r>
          </a:p>
          <a:p>
            <a:pPr marL="0" indent="0">
              <a:buNone/>
              <a:defRPr/>
            </a:pPr>
            <a:r>
              <a:rPr lang="tr-TR" sz="3500" b="1" dirty="0">
                <a:solidFill>
                  <a:srgbClr val="C00000"/>
                </a:solidFill>
              </a:rPr>
              <a:t>Temel Değerleri Oluştururken Dikkat </a:t>
            </a:r>
            <a:r>
              <a:rPr lang="tr-TR" sz="3500" b="1" dirty="0" smtClean="0">
                <a:solidFill>
                  <a:srgbClr val="C00000"/>
                </a:solidFill>
              </a:rPr>
              <a:t> Edilmesi </a:t>
            </a:r>
            <a:r>
              <a:rPr lang="tr-TR" sz="3500" b="1" dirty="0">
                <a:solidFill>
                  <a:srgbClr val="C00000"/>
                </a:solidFill>
              </a:rPr>
              <a:t>Gereken Hususlar</a:t>
            </a:r>
            <a:endParaRPr lang="tr-TR" altLang="tr-TR" sz="3500" dirty="0">
              <a:solidFill>
                <a:srgbClr val="C00000"/>
              </a:solidFill>
              <a:latin typeface="Calibri" panose="020F0502020204030204" pitchFamily="34" charset="0"/>
            </a:endParaRPr>
          </a:p>
          <a:p>
            <a:pPr algn="just">
              <a:buClr>
                <a:srgbClr val="C00000"/>
              </a:buClr>
              <a:buFont typeface="Arial" panose="020B0604020202020204" pitchFamily="34" charset="0"/>
              <a:buChar char="•"/>
            </a:pPr>
            <a:r>
              <a:rPr lang="tr-TR" sz="3600" dirty="0"/>
              <a:t>Çalışanların görevlerini en iyi şekilde ifa edecekleri bir çerçeve sağlamalıdır. </a:t>
            </a:r>
          </a:p>
          <a:p>
            <a:pPr algn="just">
              <a:buClr>
                <a:srgbClr val="C00000"/>
              </a:buClr>
              <a:buFont typeface="Arial" panose="020B0604020202020204" pitchFamily="34" charset="0"/>
              <a:buChar char="•"/>
            </a:pPr>
            <a:r>
              <a:rPr lang="tr-TR" sz="3600" dirty="0"/>
              <a:t>Karar alma süreçlerine rehberlik etmelidir.</a:t>
            </a:r>
          </a:p>
          <a:p>
            <a:pPr algn="just">
              <a:buClr>
                <a:srgbClr val="C00000"/>
              </a:buClr>
              <a:buFont typeface="Arial" panose="020B0604020202020204" pitchFamily="34" charset="0"/>
              <a:buChar char="•"/>
            </a:pPr>
            <a:r>
              <a:rPr lang="tr-TR" sz="3600" dirty="0"/>
              <a:t>Vizyonun gerçekleştirilmesine yönelik kurumsal dönüşümü desteklemelidir.</a:t>
            </a:r>
          </a:p>
          <a:p>
            <a:pPr marL="0" indent="0" algn="just">
              <a:buNone/>
            </a:pPr>
            <a:endParaRPr lang="tr-TR" altLang="tr-TR" sz="3500" b="1" dirty="0" smtClean="0">
              <a:solidFill>
                <a:srgbClr val="C00000"/>
              </a:solidFill>
              <a:latin typeface="Calibri" panose="020F0502020204030204" pitchFamily="34" charset="0"/>
              <a:cs typeface="Calibri" panose="020F0502020204030204" pitchFamily="34" charset="0"/>
            </a:endParaRPr>
          </a:p>
          <a:p>
            <a:pPr marL="0" indent="0" algn="just">
              <a:buNone/>
              <a:defRPr/>
            </a:pPr>
            <a:endParaRPr lang="tr-TR" altLang="tr-TR" sz="3500" b="1" dirty="0">
              <a:solidFill>
                <a:srgbClr val="002060"/>
              </a:solidFill>
              <a:latin typeface="Calibri" panose="020F0502020204030204" pitchFamily="34" charset="0"/>
            </a:endParaRPr>
          </a:p>
          <a:p>
            <a:pPr>
              <a:buClr>
                <a:srgbClr val="C00000"/>
              </a:buClr>
              <a:buFont typeface="Arial" panose="020B0604020202020204" pitchFamily="34" charset="0"/>
              <a:buChar char="•"/>
            </a:pPr>
            <a:endParaRPr lang="tr-TR" altLang="tr-TR" sz="4100" b="1" dirty="0" smtClean="0">
              <a:solidFill>
                <a:srgbClr val="002060"/>
              </a:solidFill>
              <a:latin typeface="Calibri" panose="020F0502020204030204" pitchFamily="34" charset="0"/>
              <a:cs typeface="Calibri" panose="020F0502020204030204" pitchFamily="34" charset="0"/>
            </a:endParaRPr>
          </a:p>
        </p:txBody>
      </p:sp>
      <p:sp>
        <p:nvSpPr>
          <p:cNvPr id="6" name="Başlık 1"/>
          <p:cNvSpPr>
            <a:spLocks noGrp="1"/>
          </p:cNvSpPr>
          <p:nvPr>
            <p:ph type="title"/>
          </p:nvPr>
        </p:nvSpPr>
        <p:spPr>
          <a:xfrm>
            <a:off x="99665" y="116632"/>
            <a:ext cx="8648799" cy="932509"/>
          </a:xfrm>
          <a:solidFill>
            <a:schemeClr val="accent2"/>
          </a:solidFill>
        </p:spPr>
        <p:txBody>
          <a:bodyPr>
            <a:noAutofit/>
          </a:bodyPr>
          <a:lstStyle/>
          <a:p>
            <a:pPr>
              <a:spcBef>
                <a:spcPts val="0"/>
              </a:spcBef>
            </a:pPr>
            <a:r>
              <a:rPr lang="tr-TR" sz="2800" b="1" dirty="0"/>
              <a:t>STRATEJİK PLAN HAZIRLIK SÜRECİ</a:t>
            </a:r>
            <a:endParaRPr lang="tr-TR" sz="2800" dirty="0">
              <a:solidFill>
                <a:srgbClr val="FF0000"/>
              </a:solidFill>
              <a:latin typeface="Imprint MT Shadow" panose="04020605060303030202" pitchFamily="82" charset="0"/>
            </a:endParaRPr>
          </a:p>
        </p:txBody>
      </p:sp>
      <p:sp>
        <p:nvSpPr>
          <p:cNvPr id="8" name="5 Altbilgi Yer Tutucusu"/>
          <p:cNvSpPr txBox="1">
            <a:spLocks/>
          </p:cNvSpPr>
          <p:nvPr/>
        </p:nvSpPr>
        <p:spPr>
          <a:xfrm>
            <a:off x="6516216" y="6237312"/>
            <a:ext cx="2539800" cy="501582"/>
          </a:xfrm>
          <a:prstGeom prst="rect">
            <a:avLst/>
          </a:prstGeom>
        </p:spPr>
        <p:txBody>
          <a:bodyPr vert="horz" anchor="b"/>
          <a:lstStyle>
            <a:defPPr>
              <a:defRPr lang="tr-TR"/>
            </a:defPPr>
            <a:lvl1pPr marL="0" algn="r" defTabSz="914400" rtl="0" eaLnBrk="1" latinLnBrk="0" hangingPunct="1">
              <a:defRPr kumimoji="0" sz="1000" kern="1200">
                <a:solidFill>
                  <a:schemeClr val="accent1">
                    <a:tint val="2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200" dirty="0" smtClean="0">
                <a:solidFill>
                  <a:srgbClr val="00B050"/>
                </a:solidFill>
                <a:latin typeface="Imprint MT Shadow" panose="04020605060303030202" pitchFamily="82" charset="0"/>
              </a:rPr>
              <a:t>Strateji </a:t>
            </a:r>
            <a:r>
              <a:rPr lang="tr-TR" sz="1200" dirty="0">
                <a:solidFill>
                  <a:srgbClr val="00B050"/>
                </a:solidFill>
                <a:latin typeface="Imprint MT Shadow" panose="04020605060303030202" pitchFamily="82" charset="0"/>
              </a:rPr>
              <a:t>Geliştirme Daire Başkanlığı</a:t>
            </a:r>
          </a:p>
        </p:txBody>
      </p:sp>
      <p:sp>
        <p:nvSpPr>
          <p:cNvPr id="5" name="Slayt Numarası Yer Tutucusu 4"/>
          <p:cNvSpPr>
            <a:spLocks noGrp="1"/>
          </p:cNvSpPr>
          <p:nvPr>
            <p:ph type="sldNum" sz="quarter" idx="12"/>
          </p:nvPr>
        </p:nvSpPr>
        <p:spPr/>
        <p:txBody>
          <a:bodyPr/>
          <a:lstStyle/>
          <a:p>
            <a:fld id="{B1DEFA8C-F947-479F-BE07-76B6B3F80BF1}" type="slidenum">
              <a:rPr lang="tr-TR" smtClean="0"/>
              <a:pPr/>
              <a:t>30</a:t>
            </a:fld>
            <a:endParaRPr lang="tr-TR"/>
          </a:p>
        </p:txBody>
      </p:sp>
    </p:spTree>
    <p:extLst>
      <p:ext uri="{BB962C8B-B14F-4D97-AF65-F5344CB8AC3E}">
        <p14:creationId xmlns:p14="http://schemas.microsoft.com/office/powerpoint/2010/main" val="2595476242"/>
      </p:ext>
    </p:extLst>
  </p:cSld>
  <p:clrMapOvr>
    <a:masterClrMapping/>
  </p:clrMapOvr>
  <p:transition spd="med">
    <p:pull/>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2"/>
          <p:cNvSpPr>
            <a:spLocks noGrp="1"/>
          </p:cNvSpPr>
          <p:nvPr>
            <p:ph idx="1"/>
          </p:nvPr>
        </p:nvSpPr>
        <p:spPr>
          <a:xfrm>
            <a:off x="251520" y="1196752"/>
            <a:ext cx="8496944" cy="4896544"/>
          </a:xfrm>
          <a:solidFill>
            <a:schemeClr val="bg2">
              <a:lumMod val="90000"/>
            </a:schemeClr>
          </a:solidFill>
          <a:ln>
            <a:solidFill>
              <a:schemeClr val="accent1"/>
            </a:solidFill>
          </a:ln>
        </p:spPr>
        <p:txBody>
          <a:bodyPr>
            <a:normAutofit/>
          </a:bodyPr>
          <a:lstStyle/>
          <a:p>
            <a:pPr marL="0" indent="0" algn="just">
              <a:buNone/>
              <a:defRPr/>
            </a:pPr>
            <a:r>
              <a:rPr lang="tr-TR" altLang="tr-TR" sz="3500" b="1" dirty="0">
                <a:solidFill>
                  <a:srgbClr val="002060"/>
                </a:solidFill>
                <a:latin typeface="Calibri" panose="020F0502020204030204" pitchFamily="34" charset="0"/>
                <a:cs typeface="Calibri" panose="020F0502020204030204" pitchFamily="34" charset="0"/>
              </a:rPr>
              <a:t>	</a:t>
            </a:r>
            <a:endParaRPr lang="tr-TR" altLang="tr-TR" sz="3500" b="1" dirty="0" smtClean="0">
              <a:solidFill>
                <a:srgbClr val="C00000"/>
              </a:solidFill>
              <a:latin typeface="Calibri" panose="020F0502020204030204" pitchFamily="34" charset="0"/>
              <a:cs typeface="Calibri" panose="020F0502020204030204" pitchFamily="34" charset="0"/>
            </a:endParaRPr>
          </a:p>
          <a:p>
            <a:pPr marL="0" indent="0" algn="just">
              <a:buNone/>
              <a:defRPr/>
            </a:pPr>
            <a:endParaRPr lang="tr-TR" altLang="tr-TR" sz="3500" b="1" dirty="0">
              <a:solidFill>
                <a:srgbClr val="002060"/>
              </a:solidFill>
              <a:latin typeface="Calibri" panose="020F0502020204030204" pitchFamily="34" charset="0"/>
            </a:endParaRPr>
          </a:p>
          <a:p>
            <a:pPr>
              <a:buClr>
                <a:srgbClr val="C00000"/>
              </a:buClr>
              <a:buFont typeface="Arial" panose="020B0604020202020204" pitchFamily="34" charset="0"/>
              <a:buChar char="•"/>
            </a:pPr>
            <a:endParaRPr lang="tr-TR" altLang="tr-TR" sz="4100" b="1" dirty="0" smtClean="0">
              <a:solidFill>
                <a:srgbClr val="002060"/>
              </a:solidFill>
              <a:latin typeface="Calibri" panose="020F0502020204030204" pitchFamily="34" charset="0"/>
              <a:cs typeface="Calibri" panose="020F0502020204030204" pitchFamily="34" charset="0"/>
            </a:endParaRPr>
          </a:p>
        </p:txBody>
      </p:sp>
      <p:sp>
        <p:nvSpPr>
          <p:cNvPr id="6" name="Başlık 1"/>
          <p:cNvSpPr>
            <a:spLocks noGrp="1"/>
          </p:cNvSpPr>
          <p:nvPr>
            <p:ph type="title"/>
          </p:nvPr>
        </p:nvSpPr>
        <p:spPr>
          <a:xfrm>
            <a:off x="99665" y="116632"/>
            <a:ext cx="8648799" cy="932509"/>
          </a:xfrm>
          <a:solidFill>
            <a:schemeClr val="accent2"/>
          </a:solidFill>
        </p:spPr>
        <p:txBody>
          <a:bodyPr>
            <a:noAutofit/>
          </a:bodyPr>
          <a:lstStyle/>
          <a:p>
            <a:pPr>
              <a:spcBef>
                <a:spcPts val="0"/>
              </a:spcBef>
            </a:pPr>
            <a:r>
              <a:rPr lang="tr-TR" sz="2800" b="1" dirty="0" smtClean="0"/>
              <a:t>TEMEL DEĞERLERİMİZ</a:t>
            </a:r>
            <a:endParaRPr lang="tr-TR" sz="2800" dirty="0">
              <a:solidFill>
                <a:srgbClr val="FF0000"/>
              </a:solidFill>
              <a:latin typeface="Imprint MT Shadow" panose="04020605060303030202" pitchFamily="82" charset="0"/>
            </a:endParaRPr>
          </a:p>
        </p:txBody>
      </p:sp>
      <p:sp>
        <p:nvSpPr>
          <p:cNvPr id="8" name="5 Altbilgi Yer Tutucusu"/>
          <p:cNvSpPr txBox="1">
            <a:spLocks/>
          </p:cNvSpPr>
          <p:nvPr/>
        </p:nvSpPr>
        <p:spPr>
          <a:xfrm>
            <a:off x="6516216" y="6237312"/>
            <a:ext cx="2539800" cy="501582"/>
          </a:xfrm>
          <a:prstGeom prst="rect">
            <a:avLst/>
          </a:prstGeom>
        </p:spPr>
        <p:txBody>
          <a:bodyPr vert="horz" anchor="b"/>
          <a:lstStyle>
            <a:defPPr>
              <a:defRPr lang="tr-TR"/>
            </a:defPPr>
            <a:lvl1pPr marL="0" algn="r" defTabSz="914400" rtl="0" eaLnBrk="1" latinLnBrk="0" hangingPunct="1">
              <a:defRPr kumimoji="0" sz="1000" kern="1200">
                <a:solidFill>
                  <a:schemeClr val="accent1">
                    <a:tint val="2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200" dirty="0" smtClean="0">
                <a:solidFill>
                  <a:srgbClr val="00B050"/>
                </a:solidFill>
                <a:latin typeface="Imprint MT Shadow" panose="04020605060303030202" pitchFamily="82" charset="0"/>
              </a:rPr>
              <a:t>Strateji </a:t>
            </a:r>
            <a:r>
              <a:rPr lang="tr-TR" sz="1200" dirty="0">
                <a:solidFill>
                  <a:srgbClr val="00B050"/>
                </a:solidFill>
                <a:latin typeface="Imprint MT Shadow" panose="04020605060303030202" pitchFamily="82" charset="0"/>
              </a:rPr>
              <a:t>Geliştirme Daire Başkanlığı</a:t>
            </a:r>
          </a:p>
        </p:txBody>
      </p:sp>
      <p:sp>
        <p:nvSpPr>
          <p:cNvPr id="5" name="Slayt Numarası Yer Tutucusu 4"/>
          <p:cNvSpPr>
            <a:spLocks noGrp="1"/>
          </p:cNvSpPr>
          <p:nvPr>
            <p:ph type="sldNum" sz="quarter" idx="12"/>
          </p:nvPr>
        </p:nvSpPr>
        <p:spPr/>
        <p:txBody>
          <a:bodyPr/>
          <a:lstStyle/>
          <a:p>
            <a:fld id="{B1DEFA8C-F947-479F-BE07-76B6B3F80BF1}" type="slidenum">
              <a:rPr lang="tr-TR" smtClean="0"/>
              <a:pPr/>
              <a:t>31</a:t>
            </a:fld>
            <a:endParaRPr lang="tr-TR"/>
          </a:p>
        </p:txBody>
      </p:sp>
      <p:pic>
        <p:nvPicPr>
          <p:cNvPr id="3" name="Resim 2"/>
          <p:cNvPicPr>
            <a:picLocks noChangeAspect="1"/>
          </p:cNvPicPr>
          <p:nvPr/>
        </p:nvPicPr>
        <p:blipFill>
          <a:blip r:embed="rId2"/>
          <a:stretch>
            <a:fillRect/>
          </a:stretch>
        </p:blipFill>
        <p:spPr>
          <a:xfrm>
            <a:off x="539552" y="1340768"/>
            <a:ext cx="7992888" cy="4608512"/>
          </a:xfrm>
          <a:prstGeom prst="rect">
            <a:avLst/>
          </a:prstGeom>
        </p:spPr>
      </p:pic>
    </p:spTree>
    <p:extLst>
      <p:ext uri="{BB962C8B-B14F-4D97-AF65-F5344CB8AC3E}">
        <p14:creationId xmlns:p14="http://schemas.microsoft.com/office/powerpoint/2010/main" val="4128732643"/>
      </p:ext>
    </p:extLst>
  </p:cSld>
  <p:clrMapOvr>
    <a:masterClrMapping/>
  </p:clrMapOvr>
  <p:transition spd="med">
    <p:pull/>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descr="C:\Documents and Settings\Yasemin.KLMN-AA0CC8569B\Desktop\Stratejik Yonetim\soyut\Kullanılanlar\Abstract-White-16981.jpg"/>
          <p:cNvPicPr>
            <a:picLocks noChangeAspect="1" noChangeArrowheads="1"/>
          </p:cNvPicPr>
          <p:nvPr/>
        </p:nvPicPr>
        <p:blipFill rotWithShape="1">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l="39528"/>
          <a:stretch/>
        </p:blipFill>
        <p:spPr bwMode="auto">
          <a:xfrm>
            <a:off x="-16903" y="15113"/>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Resim 7" descr="C:\Users\EXPER\Desktop\AdiyamanUniLogo.png"/>
          <p:cNvPicPr>
            <a:picLocks noChangeAspect="1"/>
          </p:cNvPicPr>
          <p:nvPr/>
        </p:nvPicPr>
        <p:blipFill>
          <a:blip r:embed="rId4"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5">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7708634" y="448207"/>
            <a:ext cx="864155" cy="864000"/>
          </a:xfrm>
          <a:prstGeom prst="rect">
            <a:avLst/>
          </a:prstGeom>
          <a:noFill/>
          <a:ln>
            <a:noFill/>
          </a:ln>
        </p:spPr>
      </p:pic>
      <p:sp>
        <p:nvSpPr>
          <p:cNvPr id="9" name="1 Başlık"/>
          <p:cNvSpPr txBox="1">
            <a:spLocks/>
          </p:cNvSpPr>
          <p:nvPr/>
        </p:nvSpPr>
        <p:spPr>
          <a:xfrm>
            <a:off x="323529" y="403963"/>
            <a:ext cx="8625740" cy="917753"/>
          </a:xfrm>
          <a:prstGeom prst="rect">
            <a:avLst/>
          </a:prstGeom>
          <a:solidFill>
            <a:srgbClr val="0070C0"/>
          </a:solidFill>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tr-TR" sz="2800" dirty="0">
              <a:ln>
                <a:solidFill>
                  <a:schemeClr val="bg1"/>
                </a:solidFill>
              </a:ln>
              <a:solidFill>
                <a:schemeClr val="bg1"/>
              </a:solidFill>
              <a:latin typeface="Imprint MT Shadow" panose="04020605060303030202" pitchFamily="82" charset="0"/>
            </a:endParaRPr>
          </a:p>
        </p:txBody>
      </p:sp>
      <p:sp>
        <p:nvSpPr>
          <p:cNvPr id="10" name="Başlık 1"/>
          <p:cNvSpPr>
            <a:spLocks noGrp="1"/>
          </p:cNvSpPr>
          <p:nvPr>
            <p:ph type="title"/>
          </p:nvPr>
        </p:nvSpPr>
        <p:spPr>
          <a:xfrm>
            <a:off x="468344" y="421716"/>
            <a:ext cx="7200000" cy="900000"/>
          </a:xfrm>
        </p:spPr>
        <p:txBody>
          <a:bodyPr>
            <a:noAutofit/>
          </a:bodyPr>
          <a:lstStyle/>
          <a:p>
            <a:pPr>
              <a:spcBef>
                <a:spcPts val="0"/>
              </a:spcBef>
            </a:pPr>
            <a:r>
              <a:rPr lang="tr-TR" sz="2800" b="1" dirty="0"/>
              <a:t>STRATEJİK PLAN HAZIRLIK SÜRECİ</a:t>
            </a:r>
            <a:endParaRPr lang="tr-TR" sz="2800" dirty="0">
              <a:solidFill>
                <a:srgbClr val="FF0000"/>
              </a:solidFill>
              <a:latin typeface="Imprint MT Shadow" panose="04020605060303030202" pitchFamily="82" charset="0"/>
            </a:endParaRPr>
          </a:p>
        </p:txBody>
      </p:sp>
      <p:sp>
        <p:nvSpPr>
          <p:cNvPr id="13" name="İçerik Yer Tutucusu 2"/>
          <p:cNvSpPr>
            <a:spLocks noGrp="1"/>
          </p:cNvSpPr>
          <p:nvPr>
            <p:ph idx="1"/>
          </p:nvPr>
        </p:nvSpPr>
        <p:spPr>
          <a:xfrm>
            <a:off x="179512" y="1321716"/>
            <a:ext cx="8712967" cy="4699573"/>
          </a:xfrm>
        </p:spPr>
        <p:txBody>
          <a:bodyPr>
            <a:noAutofit/>
          </a:bodyPr>
          <a:lstStyle/>
          <a:p>
            <a:pPr marL="0" indent="0" algn="just">
              <a:spcBef>
                <a:spcPts val="0"/>
              </a:spcBef>
              <a:spcAft>
                <a:spcPts val="600"/>
              </a:spcAft>
              <a:buClr>
                <a:srgbClr val="C00000"/>
              </a:buClr>
              <a:buNone/>
            </a:pPr>
            <a:r>
              <a:rPr lang="tr-TR" sz="3300" b="1" dirty="0">
                <a:solidFill>
                  <a:srgbClr val="C00000"/>
                </a:solidFill>
              </a:rPr>
              <a:t>4</a:t>
            </a:r>
            <a:r>
              <a:rPr lang="tr-TR" sz="3300" b="1" dirty="0" smtClean="0">
                <a:solidFill>
                  <a:srgbClr val="C00000"/>
                </a:solidFill>
              </a:rPr>
              <a:t>. FARKLILAŞMA STRATEJİSİ:</a:t>
            </a:r>
          </a:p>
          <a:p>
            <a:pPr marL="0" indent="0" algn="just">
              <a:spcBef>
                <a:spcPts val="0"/>
              </a:spcBef>
              <a:spcAft>
                <a:spcPts val="600"/>
              </a:spcAft>
              <a:buClr>
                <a:srgbClr val="C00000"/>
              </a:buClr>
              <a:buNone/>
            </a:pPr>
            <a:r>
              <a:rPr lang="tr-TR" sz="3300" b="1" dirty="0" smtClean="0"/>
              <a:t>Bu aşamada; </a:t>
            </a:r>
            <a:r>
              <a:rPr lang="tr-TR" sz="3300" b="1" dirty="0" smtClean="0">
                <a:solidFill>
                  <a:srgbClr val="FF0000"/>
                </a:solidFill>
              </a:rPr>
              <a:t>NEREYE ULAŞMAK İSTİYORUZ?</a:t>
            </a:r>
            <a:r>
              <a:rPr lang="tr-TR" sz="3300" b="1" dirty="0" smtClean="0"/>
              <a:t> </a:t>
            </a:r>
            <a:r>
              <a:rPr lang="tr-TR" sz="3300" b="1" dirty="0" smtClean="0">
                <a:solidFill>
                  <a:srgbClr val="FF0000"/>
                </a:solidFill>
              </a:rPr>
              <a:t>Sorusuna cevap aranır.</a:t>
            </a:r>
            <a:endParaRPr lang="tr-TR" sz="1200" b="1" dirty="0" smtClean="0">
              <a:solidFill>
                <a:srgbClr val="FF0000"/>
              </a:solidFill>
            </a:endParaRPr>
          </a:p>
          <a:p>
            <a:pPr algn="just">
              <a:spcBef>
                <a:spcPts val="0"/>
              </a:spcBef>
              <a:spcAft>
                <a:spcPts val="600"/>
              </a:spcAft>
              <a:buClr>
                <a:srgbClr val="C00000"/>
              </a:buClr>
              <a:buFont typeface="Arial" panose="020B0604020202020204" pitchFamily="34" charset="0"/>
              <a:buChar char="•"/>
            </a:pPr>
            <a:r>
              <a:rPr lang="tr-TR" sz="3300" dirty="0" smtClean="0"/>
              <a:t>Konum tercihi,</a:t>
            </a:r>
          </a:p>
          <a:p>
            <a:pPr algn="just">
              <a:spcBef>
                <a:spcPts val="0"/>
              </a:spcBef>
              <a:spcAft>
                <a:spcPts val="600"/>
              </a:spcAft>
              <a:buClr>
                <a:srgbClr val="C00000"/>
              </a:buClr>
              <a:buFont typeface="Arial" panose="020B0604020202020204" pitchFamily="34" charset="0"/>
              <a:buChar char="•"/>
            </a:pPr>
            <a:r>
              <a:rPr lang="tr-TR" sz="3300" dirty="0"/>
              <a:t>B</a:t>
            </a:r>
            <a:r>
              <a:rPr lang="tr-TR" sz="3300" dirty="0" smtClean="0"/>
              <a:t>aşarı bölgesi tercihi,</a:t>
            </a:r>
          </a:p>
          <a:p>
            <a:pPr algn="just">
              <a:spcBef>
                <a:spcPts val="0"/>
              </a:spcBef>
              <a:spcAft>
                <a:spcPts val="600"/>
              </a:spcAft>
              <a:buClr>
                <a:srgbClr val="C00000"/>
              </a:buClr>
              <a:buFont typeface="Arial" panose="020B0604020202020204" pitchFamily="34" charset="0"/>
              <a:buChar char="•"/>
            </a:pPr>
            <a:r>
              <a:rPr lang="tr-TR" sz="3300" dirty="0" smtClean="0"/>
              <a:t>Değer sunumu tercihi,</a:t>
            </a:r>
          </a:p>
          <a:p>
            <a:pPr algn="just">
              <a:spcBef>
                <a:spcPts val="0"/>
              </a:spcBef>
              <a:spcAft>
                <a:spcPts val="600"/>
              </a:spcAft>
              <a:buClr>
                <a:srgbClr val="C00000"/>
              </a:buClr>
              <a:buFont typeface="Arial" panose="020B0604020202020204" pitchFamily="34" charset="0"/>
              <a:buChar char="•"/>
            </a:pPr>
            <a:r>
              <a:rPr lang="tr-TR" sz="3300" dirty="0" smtClean="0"/>
              <a:t>Temel yetkinlik tercihi</a:t>
            </a:r>
            <a:endParaRPr lang="tr-TR" sz="1200" dirty="0" smtClean="0"/>
          </a:p>
          <a:p>
            <a:pPr marL="0" indent="0" algn="just">
              <a:spcBef>
                <a:spcPts val="0"/>
              </a:spcBef>
              <a:spcAft>
                <a:spcPts val="600"/>
              </a:spcAft>
              <a:buClr>
                <a:srgbClr val="C00000"/>
              </a:buClr>
              <a:buNone/>
            </a:pPr>
            <a:r>
              <a:rPr lang="tr-TR" sz="3300" b="1" dirty="0" smtClean="0"/>
              <a:t> </a:t>
            </a:r>
            <a:r>
              <a:rPr lang="tr-TR" sz="3300" b="1" dirty="0" smtClean="0">
                <a:solidFill>
                  <a:srgbClr val="FF0000"/>
                </a:solidFill>
              </a:rPr>
              <a:t>belirlenir.</a:t>
            </a:r>
          </a:p>
          <a:p>
            <a:pPr marL="0" indent="0" algn="just">
              <a:spcBef>
                <a:spcPts val="0"/>
              </a:spcBef>
              <a:buClr>
                <a:srgbClr val="C00000"/>
              </a:buClr>
              <a:buNone/>
            </a:pPr>
            <a:endParaRPr lang="tr-TR" sz="3300" b="1" dirty="0" smtClean="0"/>
          </a:p>
          <a:p>
            <a:pPr marL="0" indent="0" algn="just">
              <a:spcBef>
                <a:spcPts val="0"/>
              </a:spcBef>
              <a:buNone/>
            </a:pPr>
            <a:endParaRPr lang="tr-TR" sz="3300" b="1" dirty="0" smtClean="0"/>
          </a:p>
          <a:p>
            <a:pPr marL="0" indent="0" algn="just">
              <a:spcBef>
                <a:spcPts val="0"/>
              </a:spcBef>
              <a:buNone/>
            </a:pPr>
            <a:endParaRPr lang="tr-TR" sz="3300" dirty="0">
              <a:solidFill>
                <a:srgbClr val="FF0000"/>
              </a:solidFill>
              <a:latin typeface="Imprint MT Shadow" panose="04020605060303030202" pitchFamily="82" charset="0"/>
            </a:endParaRPr>
          </a:p>
          <a:p>
            <a:pPr marL="0" indent="0" algn="just">
              <a:spcBef>
                <a:spcPts val="0"/>
              </a:spcBef>
              <a:buNone/>
            </a:pPr>
            <a:endParaRPr lang="tr-TR" sz="6600" dirty="0" smtClean="0"/>
          </a:p>
          <a:p>
            <a:pPr marL="0" indent="0" algn="just">
              <a:spcBef>
                <a:spcPts val="0"/>
              </a:spcBef>
              <a:buNone/>
            </a:pPr>
            <a:endParaRPr lang="tr-TR" sz="2200" dirty="0" smtClean="0"/>
          </a:p>
          <a:p>
            <a:pPr marL="0" indent="0" algn="just">
              <a:spcBef>
                <a:spcPts val="0"/>
              </a:spcBef>
              <a:buNone/>
            </a:pPr>
            <a:endParaRPr lang="tr-TR" sz="2200" dirty="0"/>
          </a:p>
        </p:txBody>
      </p:sp>
      <p:sp>
        <p:nvSpPr>
          <p:cNvPr id="15" name="5 Altbilgi Yer Tutucusu"/>
          <p:cNvSpPr txBox="1">
            <a:spLocks/>
          </p:cNvSpPr>
          <p:nvPr/>
        </p:nvSpPr>
        <p:spPr>
          <a:xfrm>
            <a:off x="179512" y="6235749"/>
            <a:ext cx="2539800" cy="501582"/>
          </a:xfrm>
          <a:prstGeom prst="rect">
            <a:avLst/>
          </a:prstGeom>
        </p:spPr>
        <p:txBody>
          <a:bodyPr vert="horz" anchor="b"/>
          <a:lstStyle>
            <a:defPPr>
              <a:defRPr lang="tr-TR"/>
            </a:defPPr>
            <a:lvl1pPr marL="0" algn="r" defTabSz="914400" rtl="0" eaLnBrk="1" latinLnBrk="0" hangingPunct="1">
              <a:defRPr kumimoji="0" sz="1000" kern="1200">
                <a:solidFill>
                  <a:schemeClr val="accent1">
                    <a:tint val="2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200" dirty="0" smtClean="0">
                <a:solidFill>
                  <a:srgbClr val="00B050"/>
                </a:solidFill>
                <a:latin typeface="Imprint MT Shadow" panose="04020605060303030202" pitchFamily="82" charset="0"/>
              </a:rPr>
              <a:t>Strateji </a:t>
            </a:r>
            <a:r>
              <a:rPr lang="tr-TR" sz="1200" dirty="0">
                <a:solidFill>
                  <a:srgbClr val="00B050"/>
                </a:solidFill>
                <a:latin typeface="Imprint MT Shadow" panose="04020605060303030202" pitchFamily="82" charset="0"/>
              </a:rPr>
              <a:t>Geliştirme Daire Başkanlığı</a:t>
            </a:r>
          </a:p>
        </p:txBody>
      </p:sp>
      <p:sp>
        <p:nvSpPr>
          <p:cNvPr id="5" name="Slayt Numarası Yer Tutucusu 4"/>
          <p:cNvSpPr>
            <a:spLocks noGrp="1"/>
          </p:cNvSpPr>
          <p:nvPr>
            <p:ph type="sldNum" sz="quarter" idx="12"/>
          </p:nvPr>
        </p:nvSpPr>
        <p:spPr/>
        <p:txBody>
          <a:bodyPr/>
          <a:lstStyle/>
          <a:p>
            <a:fld id="{B1DEFA8C-F947-479F-BE07-76B6B3F80BF1}" type="slidenum">
              <a:rPr lang="tr-TR" smtClean="0"/>
              <a:pPr/>
              <a:t>32</a:t>
            </a:fld>
            <a:endParaRPr lang="tr-TR"/>
          </a:p>
        </p:txBody>
      </p:sp>
    </p:spTree>
    <p:extLst>
      <p:ext uri="{BB962C8B-B14F-4D97-AF65-F5344CB8AC3E}">
        <p14:creationId xmlns:p14="http://schemas.microsoft.com/office/powerpoint/2010/main" val="949817070"/>
      </p:ext>
    </p:extLst>
  </p:cSld>
  <p:clrMapOvr>
    <a:masterClrMapping/>
  </p:clrMapOvr>
  <p:transition spd="med">
    <p:pull/>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descr="C:\Documents and Settings\Yasemin.KLMN-AA0CC8569B\Desktop\Stratejik Yonetim\soyut\Kullanılanlar\Abstract-White-16981.jpg"/>
          <p:cNvPicPr>
            <a:picLocks noChangeAspect="1" noChangeArrowheads="1"/>
          </p:cNvPicPr>
          <p:nvPr/>
        </p:nvPicPr>
        <p:blipFill rotWithShape="1">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l="39528"/>
          <a:stretch/>
        </p:blipFill>
        <p:spPr bwMode="auto">
          <a:xfrm>
            <a:off x="526069" y="1321716"/>
            <a:ext cx="8222395" cy="4843588"/>
          </a:xfrm>
          <a:prstGeom prst="rect">
            <a:avLst/>
          </a:prstGeom>
          <a:noFill/>
          <a:extLst>
            <a:ext uri="{909E8E84-426E-40DD-AFC4-6F175D3DCCD1}">
              <a14:hiddenFill xmlns:a14="http://schemas.microsoft.com/office/drawing/2010/main">
                <a:solidFill>
                  <a:srgbClr val="FFFFFF"/>
                </a:solidFill>
              </a14:hiddenFill>
            </a:ext>
          </a:extLst>
        </p:spPr>
      </p:pic>
      <p:pic>
        <p:nvPicPr>
          <p:cNvPr id="8" name="Resim 7" descr="C:\Users\EXPER\Desktop\AdiyamanUniLogo.png"/>
          <p:cNvPicPr>
            <a:picLocks noChangeAspect="1"/>
          </p:cNvPicPr>
          <p:nvPr/>
        </p:nvPicPr>
        <p:blipFill>
          <a:blip r:embed="rId5"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6">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7708634" y="448207"/>
            <a:ext cx="864155" cy="864000"/>
          </a:xfrm>
          <a:prstGeom prst="rect">
            <a:avLst/>
          </a:prstGeom>
          <a:noFill/>
          <a:ln>
            <a:noFill/>
          </a:ln>
        </p:spPr>
      </p:pic>
      <p:sp>
        <p:nvSpPr>
          <p:cNvPr id="9" name="1 Başlık"/>
          <p:cNvSpPr txBox="1">
            <a:spLocks/>
          </p:cNvSpPr>
          <p:nvPr/>
        </p:nvSpPr>
        <p:spPr>
          <a:xfrm>
            <a:off x="55308" y="112408"/>
            <a:ext cx="8801068" cy="900000"/>
          </a:xfrm>
          <a:prstGeom prst="rect">
            <a:avLst/>
          </a:prstGeom>
          <a:solidFill>
            <a:srgbClr val="0070C0"/>
          </a:solidFill>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tr-TR" sz="2800" dirty="0">
              <a:ln>
                <a:solidFill>
                  <a:schemeClr val="bg1"/>
                </a:solidFill>
              </a:ln>
              <a:solidFill>
                <a:schemeClr val="bg1"/>
              </a:solidFill>
              <a:latin typeface="Imprint MT Shadow" panose="04020605060303030202" pitchFamily="82" charset="0"/>
            </a:endParaRPr>
          </a:p>
        </p:txBody>
      </p:sp>
      <p:sp>
        <p:nvSpPr>
          <p:cNvPr id="10" name="Başlık 1"/>
          <p:cNvSpPr>
            <a:spLocks noGrp="1"/>
          </p:cNvSpPr>
          <p:nvPr>
            <p:ph type="title"/>
          </p:nvPr>
        </p:nvSpPr>
        <p:spPr>
          <a:xfrm>
            <a:off x="468344" y="260648"/>
            <a:ext cx="7200000" cy="755084"/>
          </a:xfrm>
        </p:spPr>
        <p:txBody>
          <a:bodyPr>
            <a:noAutofit/>
          </a:bodyPr>
          <a:lstStyle/>
          <a:p>
            <a:pPr>
              <a:spcBef>
                <a:spcPts val="0"/>
              </a:spcBef>
            </a:pPr>
            <a:r>
              <a:rPr lang="tr-TR" sz="2800" b="1" dirty="0"/>
              <a:t>STRATEJİK PLAN HAZIRLIK SÜRECİ</a:t>
            </a:r>
            <a:endParaRPr lang="tr-TR" sz="2800" dirty="0">
              <a:solidFill>
                <a:srgbClr val="FF0000"/>
              </a:solidFill>
              <a:latin typeface="Imprint MT Shadow" panose="04020605060303030202" pitchFamily="82" charset="0"/>
            </a:endParaRPr>
          </a:p>
        </p:txBody>
      </p:sp>
      <p:sp>
        <p:nvSpPr>
          <p:cNvPr id="13" name="İçerik Yer Tutucusu 2"/>
          <p:cNvSpPr>
            <a:spLocks noGrp="1"/>
          </p:cNvSpPr>
          <p:nvPr>
            <p:ph idx="1"/>
          </p:nvPr>
        </p:nvSpPr>
        <p:spPr>
          <a:xfrm>
            <a:off x="526069" y="1556793"/>
            <a:ext cx="8086668" cy="4392488"/>
          </a:xfrm>
        </p:spPr>
        <p:txBody>
          <a:bodyPr>
            <a:noAutofit/>
          </a:bodyPr>
          <a:lstStyle/>
          <a:p>
            <a:pPr marL="0" indent="0" algn="just">
              <a:spcBef>
                <a:spcPts val="0"/>
              </a:spcBef>
              <a:spcAft>
                <a:spcPts val="600"/>
              </a:spcAft>
              <a:buClr>
                <a:srgbClr val="C00000"/>
              </a:buClr>
              <a:buNone/>
            </a:pPr>
            <a:r>
              <a:rPr lang="tr-TR" sz="3300" b="1" dirty="0" smtClean="0">
                <a:solidFill>
                  <a:srgbClr val="C00000"/>
                </a:solidFill>
              </a:rPr>
              <a:t>5. STRATEJİ GELİŞTİRME:  </a:t>
            </a:r>
          </a:p>
          <a:p>
            <a:pPr marL="0" indent="0" algn="just">
              <a:spcBef>
                <a:spcPts val="0"/>
              </a:spcBef>
              <a:spcAft>
                <a:spcPts val="600"/>
              </a:spcAft>
              <a:buClr>
                <a:srgbClr val="C00000"/>
              </a:buClr>
              <a:buNone/>
            </a:pPr>
            <a:r>
              <a:rPr lang="tr-TR" sz="3300" b="1" dirty="0" smtClean="0">
                <a:solidFill>
                  <a:srgbClr val="FF0000"/>
                </a:solidFill>
              </a:rPr>
              <a:t>Bu aşamada; </a:t>
            </a:r>
            <a:endParaRPr lang="tr-TR" sz="1200" b="1" dirty="0" smtClean="0">
              <a:solidFill>
                <a:srgbClr val="FF0000"/>
              </a:solidFill>
            </a:endParaRPr>
          </a:p>
          <a:p>
            <a:pPr algn="just">
              <a:spcBef>
                <a:spcPts val="0"/>
              </a:spcBef>
              <a:spcAft>
                <a:spcPts val="600"/>
              </a:spcAft>
              <a:buClr>
                <a:srgbClr val="C00000"/>
              </a:buClr>
              <a:buFont typeface="Arial" panose="020B0604020202020204" pitchFamily="34" charset="0"/>
              <a:buChar char="•"/>
            </a:pPr>
            <a:r>
              <a:rPr lang="tr-TR" sz="3300" b="1" dirty="0" smtClean="0"/>
              <a:t>Amaçlar, </a:t>
            </a:r>
          </a:p>
          <a:p>
            <a:pPr algn="just">
              <a:spcBef>
                <a:spcPts val="0"/>
              </a:spcBef>
              <a:spcAft>
                <a:spcPts val="600"/>
              </a:spcAft>
              <a:buClr>
                <a:srgbClr val="C00000"/>
              </a:buClr>
              <a:buFont typeface="Arial" panose="020B0604020202020204" pitchFamily="34" charset="0"/>
              <a:buChar char="•"/>
            </a:pPr>
            <a:r>
              <a:rPr lang="tr-TR" sz="3300" b="1" dirty="0" smtClean="0"/>
              <a:t>Hedefler,</a:t>
            </a:r>
          </a:p>
          <a:p>
            <a:pPr algn="just">
              <a:spcBef>
                <a:spcPts val="0"/>
              </a:spcBef>
              <a:spcAft>
                <a:spcPts val="600"/>
              </a:spcAft>
              <a:buClr>
                <a:srgbClr val="C00000"/>
              </a:buClr>
              <a:buFont typeface="Arial" panose="020B0604020202020204" pitchFamily="34" charset="0"/>
              <a:buChar char="•"/>
            </a:pPr>
            <a:r>
              <a:rPr lang="tr-TR" sz="3300" b="1" dirty="0" smtClean="0"/>
              <a:t>Performans göstergeleri,</a:t>
            </a:r>
          </a:p>
          <a:p>
            <a:pPr algn="just">
              <a:spcBef>
                <a:spcPts val="0"/>
              </a:spcBef>
              <a:spcAft>
                <a:spcPts val="600"/>
              </a:spcAft>
              <a:buClr>
                <a:srgbClr val="C00000"/>
              </a:buClr>
              <a:buFont typeface="Arial" panose="020B0604020202020204" pitchFamily="34" charset="0"/>
              <a:buChar char="•"/>
            </a:pPr>
            <a:r>
              <a:rPr lang="tr-TR" sz="3300" b="1" dirty="0" smtClean="0"/>
              <a:t>Stratejiler</a:t>
            </a:r>
          </a:p>
          <a:p>
            <a:pPr marL="0" indent="0" algn="just">
              <a:spcBef>
                <a:spcPts val="0"/>
              </a:spcBef>
              <a:spcAft>
                <a:spcPts val="600"/>
              </a:spcAft>
              <a:buClr>
                <a:srgbClr val="C00000"/>
              </a:buClr>
              <a:buNone/>
            </a:pPr>
            <a:endParaRPr lang="tr-TR" sz="1200" dirty="0" smtClean="0">
              <a:solidFill>
                <a:srgbClr val="FF0000"/>
              </a:solidFill>
            </a:endParaRPr>
          </a:p>
          <a:p>
            <a:pPr marL="0" indent="0" algn="just">
              <a:spcBef>
                <a:spcPts val="0"/>
              </a:spcBef>
              <a:spcAft>
                <a:spcPts val="600"/>
              </a:spcAft>
              <a:buClr>
                <a:srgbClr val="C00000"/>
              </a:buClr>
              <a:buNone/>
            </a:pPr>
            <a:r>
              <a:rPr lang="tr-TR" sz="3300" b="1" dirty="0" smtClean="0">
                <a:solidFill>
                  <a:srgbClr val="FF0000"/>
                </a:solidFill>
              </a:rPr>
              <a:t> belirlenir.</a:t>
            </a:r>
          </a:p>
        </p:txBody>
      </p:sp>
      <p:sp>
        <p:nvSpPr>
          <p:cNvPr id="15" name="5 Altbilgi Yer Tutucusu"/>
          <p:cNvSpPr txBox="1">
            <a:spLocks/>
          </p:cNvSpPr>
          <p:nvPr/>
        </p:nvSpPr>
        <p:spPr>
          <a:xfrm>
            <a:off x="6438734" y="6129833"/>
            <a:ext cx="2539800" cy="501582"/>
          </a:xfrm>
          <a:prstGeom prst="rect">
            <a:avLst/>
          </a:prstGeom>
        </p:spPr>
        <p:txBody>
          <a:bodyPr vert="horz" anchor="b"/>
          <a:lstStyle>
            <a:defPPr>
              <a:defRPr lang="tr-TR"/>
            </a:defPPr>
            <a:lvl1pPr marL="0" algn="r" defTabSz="914400" rtl="0" eaLnBrk="1" latinLnBrk="0" hangingPunct="1">
              <a:defRPr kumimoji="0" sz="1000" kern="1200">
                <a:solidFill>
                  <a:schemeClr val="accent1">
                    <a:tint val="2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200" dirty="0" smtClean="0">
                <a:solidFill>
                  <a:srgbClr val="00B050"/>
                </a:solidFill>
                <a:latin typeface="Imprint MT Shadow" panose="04020605060303030202" pitchFamily="82" charset="0"/>
              </a:rPr>
              <a:t>Strateji </a:t>
            </a:r>
            <a:r>
              <a:rPr lang="tr-TR" sz="1200" dirty="0">
                <a:solidFill>
                  <a:srgbClr val="00B050"/>
                </a:solidFill>
                <a:latin typeface="Imprint MT Shadow" panose="04020605060303030202" pitchFamily="82" charset="0"/>
              </a:rPr>
              <a:t>Geliştirme Daire Başkanlığı</a:t>
            </a:r>
          </a:p>
        </p:txBody>
      </p:sp>
      <p:sp>
        <p:nvSpPr>
          <p:cNvPr id="5" name="Slayt Numarası Yer Tutucusu 4"/>
          <p:cNvSpPr>
            <a:spLocks noGrp="1"/>
          </p:cNvSpPr>
          <p:nvPr>
            <p:ph type="sldNum" sz="quarter" idx="12"/>
          </p:nvPr>
        </p:nvSpPr>
        <p:spPr/>
        <p:txBody>
          <a:bodyPr/>
          <a:lstStyle/>
          <a:p>
            <a:fld id="{B1DEFA8C-F947-479F-BE07-76B6B3F80BF1}" type="slidenum">
              <a:rPr lang="tr-TR" smtClean="0"/>
              <a:pPr/>
              <a:t>33</a:t>
            </a:fld>
            <a:endParaRPr lang="tr-TR"/>
          </a:p>
        </p:txBody>
      </p:sp>
    </p:spTree>
    <p:extLst>
      <p:ext uri="{BB962C8B-B14F-4D97-AF65-F5344CB8AC3E}">
        <p14:creationId xmlns:p14="http://schemas.microsoft.com/office/powerpoint/2010/main" val="1903978488"/>
      </p:ext>
    </p:extLst>
  </p:cSld>
  <p:clrMapOvr>
    <a:masterClrMapping/>
  </p:clrMapOvr>
  <p:transition spd="med">
    <p:pull/>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descr="C:\Documents and Settings\Yasemin.KLMN-AA0CC8569B\Desktop\Stratejik Yonetim\soyut\Kullanılanlar\Abstract-White-16981.jpg"/>
          <p:cNvPicPr>
            <a:picLocks noChangeAspect="1" noChangeArrowheads="1"/>
          </p:cNvPicPr>
          <p:nvPr/>
        </p:nvPicPr>
        <p:blipFill rotWithShape="1">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l="39528"/>
          <a:stretch/>
        </p:blipFill>
        <p:spPr bwMode="auto">
          <a:xfrm>
            <a:off x="526069" y="1321716"/>
            <a:ext cx="8222395" cy="4843588"/>
          </a:xfrm>
          <a:prstGeom prst="rect">
            <a:avLst/>
          </a:prstGeom>
          <a:noFill/>
          <a:extLst>
            <a:ext uri="{909E8E84-426E-40DD-AFC4-6F175D3DCCD1}">
              <a14:hiddenFill xmlns:a14="http://schemas.microsoft.com/office/drawing/2010/main">
                <a:solidFill>
                  <a:srgbClr val="FFFFFF"/>
                </a:solidFill>
              </a14:hiddenFill>
            </a:ext>
          </a:extLst>
        </p:spPr>
      </p:pic>
      <p:pic>
        <p:nvPicPr>
          <p:cNvPr id="8" name="Resim 7" descr="C:\Users\EXPER\Desktop\AdiyamanUniLogo.png"/>
          <p:cNvPicPr>
            <a:picLocks noChangeAspect="1"/>
          </p:cNvPicPr>
          <p:nvPr/>
        </p:nvPicPr>
        <p:blipFill>
          <a:blip r:embed="rId5"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6">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7708634" y="448207"/>
            <a:ext cx="864155" cy="864000"/>
          </a:xfrm>
          <a:prstGeom prst="rect">
            <a:avLst/>
          </a:prstGeom>
          <a:noFill/>
          <a:ln>
            <a:noFill/>
          </a:ln>
        </p:spPr>
      </p:pic>
      <p:sp>
        <p:nvSpPr>
          <p:cNvPr id="9" name="1 Başlık"/>
          <p:cNvSpPr txBox="1">
            <a:spLocks/>
          </p:cNvSpPr>
          <p:nvPr/>
        </p:nvSpPr>
        <p:spPr>
          <a:xfrm>
            <a:off x="55308" y="112408"/>
            <a:ext cx="8801068" cy="900000"/>
          </a:xfrm>
          <a:prstGeom prst="rect">
            <a:avLst/>
          </a:prstGeom>
          <a:solidFill>
            <a:srgbClr val="0070C0"/>
          </a:solidFill>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tr-TR" sz="2800" dirty="0">
              <a:ln>
                <a:solidFill>
                  <a:schemeClr val="bg1"/>
                </a:solidFill>
              </a:ln>
              <a:solidFill>
                <a:schemeClr val="bg1"/>
              </a:solidFill>
              <a:latin typeface="Imprint MT Shadow" panose="04020605060303030202" pitchFamily="82" charset="0"/>
            </a:endParaRPr>
          </a:p>
        </p:txBody>
      </p:sp>
      <p:sp>
        <p:nvSpPr>
          <p:cNvPr id="10" name="Başlık 1"/>
          <p:cNvSpPr>
            <a:spLocks noGrp="1"/>
          </p:cNvSpPr>
          <p:nvPr>
            <p:ph type="title"/>
          </p:nvPr>
        </p:nvSpPr>
        <p:spPr>
          <a:xfrm>
            <a:off x="468344" y="260648"/>
            <a:ext cx="7200000" cy="755084"/>
          </a:xfrm>
        </p:spPr>
        <p:txBody>
          <a:bodyPr>
            <a:noAutofit/>
          </a:bodyPr>
          <a:lstStyle/>
          <a:p>
            <a:pPr>
              <a:spcBef>
                <a:spcPts val="0"/>
              </a:spcBef>
            </a:pPr>
            <a:r>
              <a:rPr lang="tr-TR" sz="2800" b="1" dirty="0"/>
              <a:t>STRATEJİK PLAN HAZIRLIK SÜRECİ</a:t>
            </a:r>
            <a:endParaRPr lang="tr-TR" sz="2800" dirty="0">
              <a:solidFill>
                <a:srgbClr val="FF0000"/>
              </a:solidFill>
              <a:latin typeface="Imprint MT Shadow" panose="04020605060303030202" pitchFamily="82" charset="0"/>
            </a:endParaRPr>
          </a:p>
        </p:txBody>
      </p:sp>
      <p:sp>
        <p:nvSpPr>
          <p:cNvPr id="13" name="İçerik Yer Tutucusu 2"/>
          <p:cNvSpPr>
            <a:spLocks noGrp="1"/>
          </p:cNvSpPr>
          <p:nvPr>
            <p:ph idx="1"/>
          </p:nvPr>
        </p:nvSpPr>
        <p:spPr>
          <a:xfrm>
            <a:off x="526069" y="1556793"/>
            <a:ext cx="8086668" cy="4618020"/>
          </a:xfrm>
        </p:spPr>
        <p:txBody>
          <a:bodyPr>
            <a:noAutofit/>
          </a:bodyPr>
          <a:lstStyle/>
          <a:p>
            <a:pPr marL="0" indent="0" algn="just">
              <a:spcBef>
                <a:spcPts val="0"/>
              </a:spcBef>
              <a:spcAft>
                <a:spcPts val="600"/>
              </a:spcAft>
              <a:buClr>
                <a:srgbClr val="C00000"/>
              </a:buClr>
              <a:buNone/>
            </a:pPr>
            <a:endParaRPr lang="tr-TR" dirty="0" smtClean="0"/>
          </a:p>
          <a:p>
            <a:pPr marL="0" indent="0" algn="just">
              <a:spcBef>
                <a:spcPts val="0"/>
              </a:spcBef>
              <a:spcAft>
                <a:spcPts val="600"/>
              </a:spcAft>
              <a:buClr>
                <a:srgbClr val="C00000"/>
              </a:buClr>
              <a:buNone/>
            </a:pPr>
            <a:r>
              <a:rPr lang="tr-TR" sz="3000" dirty="0" smtClean="0"/>
              <a:t>Amaçların </a:t>
            </a:r>
            <a:r>
              <a:rPr lang="tr-TR" sz="3000" dirty="0"/>
              <a:t>sayısının </a:t>
            </a:r>
            <a:r>
              <a:rPr lang="tr-TR" sz="3000" b="1" u="sng" dirty="0">
                <a:effectLst>
                  <a:outerShdw blurRad="38100" dist="38100" dir="2700000" algn="tl">
                    <a:srgbClr val="000000">
                      <a:alpha val="43137"/>
                    </a:srgbClr>
                  </a:outerShdw>
                </a:effectLst>
              </a:rPr>
              <a:t>eğitim, araştırma, girişimcilik ve toplumsal katkıdan </a:t>
            </a:r>
            <a:r>
              <a:rPr lang="tr-TR" sz="3000" dirty="0"/>
              <a:t>oluşan temel faaliyet alanlarını kapsayacak şekilde </a:t>
            </a:r>
            <a:r>
              <a:rPr lang="tr-TR" sz="3000" dirty="0">
                <a:effectLst>
                  <a:outerShdw blurRad="38100" dist="38100" dir="2700000" algn="tl">
                    <a:srgbClr val="000000">
                      <a:alpha val="43137"/>
                    </a:srgbClr>
                  </a:outerShdw>
                </a:effectLst>
              </a:rPr>
              <a:t>en az iki, en fazla beş olması </a:t>
            </a:r>
            <a:r>
              <a:rPr lang="tr-TR" sz="3000" dirty="0"/>
              <a:t>ve bu amaçlardan bir tanesinin de </a:t>
            </a:r>
            <a:r>
              <a:rPr lang="tr-TR" sz="3000" dirty="0">
                <a:effectLst>
                  <a:outerShdw blurRad="38100" dist="38100" dir="2700000" algn="tl">
                    <a:srgbClr val="000000">
                      <a:alpha val="43137"/>
                    </a:srgbClr>
                  </a:outerShdw>
                </a:effectLst>
              </a:rPr>
              <a:t>kurumsal kapasitenin geliştirilmesine yönelik </a:t>
            </a:r>
            <a:r>
              <a:rPr lang="tr-TR" sz="3000" dirty="0"/>
              <a:t>oluşturulması gerekir. Bununla birlikte bünyesinde açık ve uzaktan eğitim fakültesi bulunan üniversiteler bu alana ilişkin de ilave bir amaç belirleyebilir. </a:t>
            </a:r>
            <a:endParaRPr lang="tr-TR" sz="3000" b="1" dirty="0" smtClean="0">
              <a:solidFill>
                <a:srgbClr val="FF0000"/>
              </a:solidFill>
            </a:endParaRPr>
          </a:p>
        </p:txBody>
      </p:sp>
      <p:sp>
        <p:nvSpPr>
          <p:cNvPr id="15" name="5 Altbilgi Yer Tutucusu"/>
          <p:cNvSpPr txBox="1">
            <a:spLocks/>
          </p:cNvSpPr>
          <p:nvPr/>
        </p:nvSpPr>
        <p:spPr>
          <a:xfrm>
            <a:off x="6438734" y="6129833"/>
            <a:ext cx="2539800" cy="501582"/>
          </a:xfrm>
          <a:prstGeom prst="rect">
            <a:avLst/>
          </a:prstGeom>
        </p:spPr>
        <p:txBody>
          <a:bodyPr vert="horz" anchor="b"/>
          <a:lstStyle>
            <a:defPPr>
              <a:defRPr lang="tr-TR"/>
            </a:defPPr>
            <a:lvl1pPr marL="0" algn="r" defTabSz="914400" rtl="0" eaLnBrk="1" latinLnBrk="0" hangingPunct="1">
              <a:defRPr kumimoji="0" sz="1000" kern="1200">
                <a:solidFill>
                  <a:schemeClr val="accent1">
                    <a:tint val="2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200" dirty="0" smtClean="0">
                <a:solidFill>
                  <a:srgbClr val="00B050"/>
                </a:solidFill>
                <a:latin typeface="Imprint MT Shadow" panose="04020605060303030202" pitchFamily="82" charset="0"/>
              </a:rPr>
              <a:t>Strateji </a:t>
            </a:r>
            <a:r>
              <a:rPr lang="tr-TR" sz="1200" dirty="0">
                <a:solidFill>
                  <a:srgbClr val="00B050"/>
                </a:solidFill>
                <a:latin typeface="Imprint MT Shadow" panose="04020605060303030202" pitchFamily="82" charset="0"/>
              </a:rPr>
              <a:t>Geliştirme Daire Başkanlığı</a:t>
            </a:r>
          </a:p>
        </p:txBody>
      </p:sp>
      <p:sp>
        <p:nvSpPr>
          <p:cNvPr id="5" name="Slayt Numarası Yer Tutucusu 4"/>
          <p:cNvSpPr>
            <a:spLocks noGrp="1"/>
          </p:cNvSpPr>
          <p:nvPr>
            <p:ph type="sldNum" sz="quarter" idx="12"/>
          </p:nvPr>
        </p:nvSpPr>
        <p:spPr/>
        <p:txBody>
          <a:bodyPr/>
          <a:lstStyle/>
          <a:p>
            <a:fld id="{B1DEFA8C-F947-479F-BE07-76B6B3F80BF1}" type="slidenum">
              <a:rPr lang="tr-TR" smtClean="0"/>
              <a:pPr/>
              <a:t>34</a:t>
            </a:fld>
            <a:endParaRPr lang="tr-TR"/>
          </a:p>
        </p:txBody>
      </p:sp>
    </p:spTree>
    <p:extLst>
      <p:ext uri="{BB962C8B-B14F-4D97-AF65-F5344CB8AC3E}">
        <p14:creationId xmlns:p14="http://schemas.microsoft.com/office/powerpoint/2010/main" val="1565628515"/>
      </p:ext>
    </p:extLst>
  </p:cSld>
  <p:clrMapOvr>
    <a:masterClrMapping/>
  </p:clrMapOvr>
  <p:transition spd="med">
    <p:pull/>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95535" y="1412776"/>
            <a:ext cx="8500425" cy="4680519"/>
          </a:xfrm>
          <a:solidFill>
            <a:schemeClr val="tx2">
              <a:lumMod val="20000"/>
              <a:lumOff val="80000"/>
            </a:schemeClr>
          </a:solidFill>
        </p:spPr>
        <p:txBody>
          <a:bodyPr>
            <a:normAutofit/>
          </a:bodyPr>
          <a:lstStyle/>
          <a:p>
            <a:pPr algn="just">
              <a:buClr>
                <a:srgbClr val="C00000"/>
              </a:buClr>
              <a:buFont typeface="Arial" panose="020B0604020202020204" pitchFamily="34" charset="0"/>
              <a:buChar char="•"/>
            </a:pPr>
            <a:r>
              <a:rPr lang="tr-TR" sz="3300" dirty="0" smtClean="0">
                <a:solidFill>
                  <a:srgbClr val="FF0000"/>
                </a:solidFill>
              </a:rPr>
              <a:t>Amaç1: </a:t>
            </a:r>
            <a:r>
              <a:rPr lang="tr-TR" sz="3300" dirty="0" smtClean="0"/>
              <a:t>Eğitim Öğretim Kalitesini Geliştirmek ve Sürekliliğini Sağlamak</a:t>
            </a:r>
          </a:p>
          <a:p>
            <a:pPr algn="just">
              <a:buClr>
                <a:srgbClr val="C00000"/>
              </a:buClr>
              <a:buFont typeface="Arial" panose="020B0604020202020204" pitchFamily="34" charset="0"/>
              <a:buChar char="•"/>
            </a:pPr>
            <a:r>
              <a:rPr lang="tr-TR" sz="3300" dirty="0" smtClean="0">
                <a:solidFill>
                  <a:srgbClr val="FF0000"/>
                </a:solidFill>
              </a:rPr>
              <a:t>Amaç2:</a:t>
            </a:r>
            <a:r>
              <a:rPr lang="tr-TR" sz="3300" dirty="0" smtClean="0"/>
              <a:t> Araştırma ve Geliştirme Kapasitesinin  Geliştirilmesi</a:t>
            </a:r>
          </a:p>
          <a:p>
            <a:pPr algn="just">
              <a:buClr>
                <a:srgbClr val="C00000"/>
              </a:buClr>
              <a:buFont typeface="Arial" panose="020B0604020202020204" pitchFamily="34" charset="0"/>
              <a:buChar char="•"/>
            </a:pPr>
            <a:r>
              <a:rPr lang="tr-TR" sz="3300" dirty="0" smtClean="0">
                <a:solidFill>
                  <a:srgbClr val="FF0000"/>
                </a:solidFill>
              </a:rPr>
              <a:t>Amaç3 : </a:t>
            </a:r>
            <a:r>
              <a:rPr lang="tr-TR" sz="3300" dirty="0" smtClean="0"/>
              <a:t>Kurumsal Kapasitenin  Geliştirilmesi</a:t>
            </a:r>
          </a:p>
          <a:p>
            <a:pPr algn="just">
              <a:buClr>
                <a:srgbClr val="C00000"/>
              </a:buClr>
              <a:buFont typeface="Arial" panose="020B0604020202020204" pitchFamily="34" charset="0"/>
              <a:buChar char="•"/>
            </a:pPr>
            <a:r>
              <a:rPr lang="tr-TR" sz="3300" dirty="0" smtClean="0">
                <a:solidFill>
                  <a:srgbClr val="FF0000"/>
                </a:solidFill>
              </a:rPr>
              <a:t>Amaç4: </a:t>
            </a:r>
            <a:r>
              <a:rPr lang="tr-TR" sz="3300" dirty="0" smtClean="0"/>
              <a:t>Yerel ve Bölgesel Dinamiklerin İşbirliğiyle Kalkınmaya Öncülük Etmek </a:t>
            </a:r>
            <a:endParaRPr lang="tr-TR" sz="3300" dirty="0"/>
          </a:p>
          <a:p>
            <a:endParaRPr lang="tr-TR" dirty="0" smtClean="0"/>
          </a:p>
          <a:p>
            <a:endParaRPr lang="tr-TR" dirty="0"/>
          </a:p>
        </p:txBody>
      </p:sp>
      <p:sp>
        <p:nvSpPr>
          <p:cNvPr id="3" name="Başlık 2"/>
          <p:cNvSpPr>
            <a:spLocks noGrp="1"/>
          </p:cNvSpPr>
          <p:nvPr>
            <p:ph type="title"/>
          </p:nvPr>
        </p:nvSpPr>
        <p:spPr>
          <a:xfrm>
            <a:off x="395535" y="404664"/>
            <a:ext cx="8500425" cy="903320"/>
          </a:xfrm>
          <a:solidFill>
            <a:schemeClr val="accent2"/>
          </a:solidFill>
        </p:spPr>
        <p:txBody>
          <a:bodyPr>
            <a:noAutofit/>
          </a:bodyPr>
          <a:lstStyle/>
          <a:p>
            <a:r>
              <a:rPr lang="tr-TR" sz="3600" dirty="0" smtClean="0"/>
              <a:t>2019-2023                                                        STRATEJİK PLAN AMAÇLARIMIZ</a:t>
            </a:r>
            <a:endParaRPr lang="tr-TR" sz="3600" dirty="0"/>
          </a:p>
        </p:txBody>
      </p:sp>
      <p:sp>
        <p:nvSpPr>
          <p:cNvPr id="7" name="5 Altbilgi Yer Tutucusu"/>
          <p:cNvSpPr txBox="1">
            <a:spLocks/>
          </p:cNvSpPr>
          <p:nvPr/>
        </p:nvSpPr>
        <p:spPr>
          <a:xfrm>
            <a:off x="323528" y="6165304"/>
            <a:ext cx="2539800" cy="501582"/>
          </a:xfrm>
          <a:prstGeom prst="rect">
            <a:avLst/>
          </a:prstGeom>
        </p:spPr>
        <p:txBody>
          <a:bodyPr vert="horz" anchor="b"/>
          <a:lstStyle>
            <a:defPPr>
              <a:defRPr lang="tr-TR"/>
            </a:defPPr>
            <a:lvl1pPr marL="0" algn="r" defTabSz="914400" rtl="0" eaLnBrk="1" latinLnBrk="0" hangingPunct="1">
              <a:defRPr kumimoji="0" sz="1000" kern="1200">
                <a:solidFill>
                  <a:schemeClr val="accent1">
                    <a:tint val="2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200" dirty="0" smtClean="0">
                <a:solidFill>
                  <a:srgbClr val="00B050"/>
                </a:solidFill>
                <a:latin typeface="Imprint MT Shadow" panose="04020605060303030202" pitchFamily="82" charset="0"/>
              </a:rPr>
              <a:t>Strateji </a:t>
            </a:r>
            <a:r>
              <a:rPr lang="tr-TR" sz="1200" dirty="0">
                <a:solidFill>
                  <a:srgbClr val="00B050"/>
                </a:solidFill>
                <a:latin typeface="Imprint MT Shadow" panose="04020605060303030202" pitchFamily="82" charset="0"/>
              </a:rPr>
              <a:t>Geliştirme Daire Başkanlığı</a:t>
            </a:r>
          </a:p>
        </p:txBody>
      </p:sp>
      <p:sp>
        <p:nvSpPr>
          <p:cNvPr id="8" name="Slayt Numarası Yer Tutucusu 7"/>
          <p:cNvSpPr>
            <a:spLocks noGrp="1"/>
          </p:cNvSpPr>
          <p:nvPr>
            <p:ph type="sldNum" sz="quarter" idx="12"/>
          </p:nvPr>
        </p:nvSpPr>
        <p:spPr/>
        <p:txBody>
          <a:bodyPr/>
          <a:lstStyle/>
          <a:p>
            <a:fld id="{B1DEFA8C-F947-479F-BE07-76B6B3F80BF1}" type="slidenum">
              <a:rPr lang="tr-TR" smtClean="0"/>
              <a:pPr/>
              <a:t>35</a:t>
            </a:fld>
            <a:endParaRPr lang="tr-TR"/>
          </a:p>
        </p:txBody>
      </p:sp>
    </p:spTree>
    <p:extLst>
      <p:ext uri="{BB962C8B-B14F-4D97-AF65-F5344CB8AC3E}">
        <p14:creationId xmlns:p14="http://schemas.microsoft.com/office/powerpoint/2010/main" val="646416067"/>
      </p:ext>
    </p:extLst>
  </p:cSld>
  <p:clrMapOvr>
    <a:masterClrMapping/>
  </p:clrMapOvr>
  <p:transition spd="med">
    <p:pull/>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descr="C:\Documents and Settings\Yasemin.KLMN-AA0CC8569B\Desktop\Stratejik Yonetim\soyut\Kullanılanlar\Abstract-White-16981.jpg"/>
          <p:cNvPicPr>
            <a:picLocks noChangeAspect="1" noChangeArrowheads="1"/>
          </p:cNvPicPr>
          <p:nvPr/>
        </p:nvPicPr>
        <p:blipFill rotWithShape="1">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l="39528"/>
          <a:stretch/>
        </p:blipFill>
        <p:spPr bwMode="auto">
          <a:xfrm>
            <a:off x="395536" y="448207"/>
            <a:ext cx="8177254" cy="5830634"/>
          </a:xfrm>
          <a:prstGeom prst="rect">
            <a:avLst/>
          </a:prstGeom>
          <a:noFill/>
          <a:extLst>
            <a:ext uri="{909E8E84-426E-40DD-AFC4-6F175D3DCCD1}">
              <a14:hiddenFill xmlns:a14="http://schemas.microsoft.com/office/drawing/2010/main">
                <a:solidFill>
                  <a:srgbClr val="FFFFFF"/>
                </a:solidFill>
              </a14:hiddenFill>
            </a:ext>
          </a:extLst>
        </p:spPr>
      </p:pic>
      <p:pic>
        <p:nvPicPr>
          <p:cNvPr id="8" name="Resim 7" descr="C:\Users\EXPER\Desktop\AdiyamanUniLogo.png"/>
          <p:cNvPicPr>
            <a:picLocks noChangeAspect="1"/>
          </p:cNvPicPr>
          <p:nvPr/>
        </p:nvPicPr>
        <p:blipFill>
          <a:blip r:embed="rId4"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5">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7708634" y="448207"/>
            <a:ext cx="864155" cy="864000"/>
          </a:xfrm>
          <a:prstGeom prst="rect">
            <a:avLst/>
          </a:prstGeom>
          <a:noFill/>
          <a:ln>
            <a:noFill/>
          </a:ln>
        </p:spPr>
      </p:pic>
      <p:sp>
        <p:nvSpPr>
          <p:cNvPr id="9" name="1 Başlık"/>
          <p:cNvSpPr txBox="1">
            <a:spLocks/>
          </p:cNvSpPr>
          <p:nvPr/>
        </p:nvSpPr>
        <p:spPr>
          <a:xfrm>
            <a:off x="323528" y="154116"/>
            <a:ext cx="8601036" cy="934524"/>
          </a:xfrm>
          <a:prstGeom prst="rect">
            <a:avLst/>
          </a:prstGeom>
          <a:solidFill>
            <a:srgbClr val="0070C0"/>
          </a:solidFill>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tr-TR" sz="2800" dirty="0">
              <a:ln>
                <a:solidFill>
                  <a:schemeClr val="bg1"/>
                </a:solidFill>
              </a:ln>
              <a:solidFill>
                <a:schemeClr val="bg1"/>
              </a:solidFill>
              <a:latin typeface="Imprint MT Shadow" panose="04020605060303030202" pitchFamily="82" charset="0"/>
            </a:endParaRPr>
          </a:p>
        </p:txBody>
      </p:sp>
      <p:sp>
        <p:nvSpPr>
          <p:cNvPr id="10" name="Başlık 1"/>
          <p:cNvSpPr>
            <a:spLocks noGrp="1"/>
          </p:cNvSpPr>
          <p:nvPr>
            <p:ph type="title"/>
          </p:nvPr>
        </p:nvSpPr>
        <p:spPr>
          <a:xfrm>
            <a:off x="468344" y="421716"/>
            <a:ext cx="7200000" cy="559012"/>
          </a:xfrm>
        </p:spPr>
        <p:txBody>
          <a:bodyPr>
            <a:noAutofit/>
          </a:bodyPr>
          <a:lstStyle/>
          <a:p>
            <a:pPr>
              <a:spcBef>
                <a:spcPts val="0"/>
              </a:spcBef>
            </a:pPr>
            <a:r>
              <a:rPr lang="tr-TR" sz="2800" b="1" dirty="0"/>
              <a:t>STRATEJİK PLAN HAZIRLIK SÜRECİ</a:t>
            </a:r>
            <a:endParaRPr lang="tr-TR" sz="2800" dirty="0">
              <a:solidFill>
                <a:srgbClr val="FF0000"/>
              </a:solidFill>
              <a:latin typeface="Imprint MT Shadow" panose="04020605060303030202" pitchFamily="82" charset="0"/>
            </a:endParaRPr>
          </a:p>
        </p:txBody>
      </p:sp>
      <p:sp>
        <p:nvSpPr>
          <p:cNvPr id="13" name="İçerik Yer Tutucusu 2"/>
          <p:cNvSpPr>
            <a:spLocks noGrp="1"/>
          </p:cNvSpPr>
          <p:nvPr>
            <p:ph idx="1"/>
          </p:nvPr>
        </p:nvSpPr>
        <p:spPr>
          <a:xfrm>
            <a:off x="395536" y="1331114"/>
            <a:ext cx="8217201" cy="4786027"/>
          </a:xfrm>
        </p:spPr>
        <p:txBody>
          <a:bodyPr>
            <a:noAutofit/>
          </a:bodyPr>
          <a:lstStyle/>
          <a:p>
            <a:pPr marL="0" indent="0" algn="just">
              <a:spcBef>
                <a:spcPts val="0"/>
              </a:spcBef>
              <a:buClr>
                <a:srgbClr val="C00000"/>
              </a:buClr>
              <a:buNone/>
            </a:pPr>
            <a:r>
              <a:rPr lang="tr-TR" sz="3300" b="1" dirty="0" smtClean="0">
                <a:solidFill>
                  <a:srgbClr val="C00000"/>
                </a:solidFill>
              </a:rPr>
              <a:t>6. STRATEJİK PLANIN OLUŞTURULMASI:</a:t>
            </a:r>
          </a:p>
          <a:p>
            <a:pPr algn="just">
              <a:spcBef>
                <a:spcPts val="0"/>
              </a:spcBef>
              <a:buClr>
                <a:srgbClr val="C00000"/>
              </a:buClr>
              <a:buFont typeface="Arial" panose="020B0604020202020204" pitchFamily="34" charset="0"/>
              <a:buChar char="•"/>
            </a:pPr>
            <a:r>
              <a:rPr lang="tr-TR" sz="3000" dirty="0" smtClean="0"/>
              <a:t>Taslak Stratejik Plan oluşturularak, Strateji geliştirme Kurulunun onayının ardından, değerlendirilmek üzere Strateji ve Bütçe Başkanlığına gönderilir.</a:t>
            </a:r>
          </a:p>
          <a:p>
            <a:pPr algn="just">
              <a:spcBef>
                <a:spcPts val="0"/>
              </a:spcBef>
              <a:buClr>
                <a:srgbClr val="C00000"/>
              </a:buClr>
              <a:buFont typeface="Arial" panose="020B0604020202020204" pitchFamily="34" charset="0"/>
              <a:buChar char="•"/>
            </a:pPr>
            <a:r>
              <a:rPr lang="tr-TR" sz="3000" dirty="0" smtClean="0"/>
              <a:t>Strateji </a:t>
            </a:r>
            <a:r>
              <a:rPr lang="tr-TR" sz="3000" dirty="0"/>
              <a:t>ve Bütçe </a:t>
            </a:r>
            <a:r>
              <a:rPr lang="tr-TR" sz="3000" dirty="0" smtClean="0"/>
              <a:t>Başkanlığının değerlendirmesi çerçevesinde, taslak Stratejik Plan gözden geçirilerek onayın ardından yayımlanır ve ilgili kurumlara gönderilir.</a:t>
            </a:r>
            <a:endParaRPr lang="tr-TR" sz="3000" b="1" dirty="0" smtClean="0"/>
          </a:p>
          <a:p>
            <a:pPr marL="0" indent="0" algn="just">
              <a:spcBef>
                <a:spcPts val="0"/>
              </a:spcBef>
              <a:buNone/>
            </a:pPr>
            <a:endParaRPr lang="tr-TR" sz="3300" dirty="0">
              <a:solidFill>
                <a:srgbClr val="FF0000"/>
              </a:solidFill>
              <a:latin typeface="Imprint MT Shadow" panose="04020605060303030202" pitchFamily="82" charset="0"/>
            </a:endParaRPr>
          </a:p>
          <a:p>
            <a:pPr marL="0" indent="0" algn="just">
              <a:spcBef>
                <a:spcPts val="0"/>
              </a:spcBef>
              <a:buNone/>
            </a:pPr>
            <a:endParaRPr lang="tr-TR" sz="6600" dirty="0" smtClean="0"/>
          </a:p>
          <a:p>
            <a:pPr marL="0" indent="0" algn="just">
              <a:spcBef>
                <a:spcPts val="0"/>
              </a:spcBef>
              <a:buNone/>
            </a:pPr>
            <a:endParaRPr lang="tr-TR" sz="2200" dirty="0" smtClean="0"/>
          </a:p>
          <a:p>
            <a:pPr marL="0" indent="0" algn="just">
              <a:spcBef>
                <a:spcPts val="0"/>
              </a:spcBef>
              <a:buNone/>
            </a:pPr>
            <a:endParaRPr lang="tr-TR" sz="2200" dirty="0"/>
          </a:p>
        </p:txBody>
      </p:sp>
      <p:sp>
        <p:nvSpPr>
          <p:cNvPr id="15" name="5 Altbilgi Yer Tutucusu"/>
          <p:cNvSpPr txBox="1">
            <a:spLocks/>
          </p:cNvSpPr>
          <p:nvPr/>
        </p:nvSpPr>
        <p:spPr>
          <a:xfrm>
            <a:off x="6350509" y="6286803"/>
            <a:ext cx="2539800" cy="501582"/>
          </a:xfrm>
          <a:prstGeom prst="rect">
            <a:avLst/>
          </a:prstGeom>
        </p:spPr>
        <p:txBody>
          <a:bodyPr vert="horz" anchor="b"/>
          <a:lstStyle>
            <a:defPPr>
              <a:defRPr lang="tr-TR"/>
            </a:defPPr>
            <a:lvl1pPr marL="0" algn="r" defTabSz="914400" rtl="0" eaLnBrk="1" latinLnBrk="0" hangingPunct="1">
              <a:defRPr kumimoji="0" sz="1000" kern="1200">
                <a:solidFill>
                  <a:schemeClr val="accent1">
                    <a:tint val="2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200" dirty="0" smtClean="0">
                <a:solidFill>
                  <a:srgbClr val="00B050"/>
                </a:solidFill>
                <a:latin typeface="Imprint MT Shadow" panose="04020605060303030202" pitchFamily="82" charset="0"/>
              </a:rPr>
              <a:t>Strateji </a:t>
            </a:r>
            <a:r>
              <a:rPr lang="tr-TR" sz="1200" dirty="0">
                <a:solidFill>
                  <a:srgbClr val="00B050"/>
                </a:solidFill>
                <a:latin typeface="Imprint MT Shadow" panose="04020605060303030202" pitchFamily="82" charset="0"/>
              </a:rPr>
              <a:t>Geliştirme Daire Başkanlığı</a:t>
            </a:r>
          </a:p>
        </p:txBody>
      </p:sp>
      <p:sp>
        <p:nvSpPr>
          <p:cNvPr id="5" name="Slayt Numarası Yer Tutucusu 4"/>
          <p:cNvSpPr>
            <a:spLocks noGrp="1"/>
          </p:cNvSpPr>
          <p:nvPr>
            <p:ph type="sldNum" sz="quarter" idx="12"/>
          </p:nvPr>
        </p:nvSpPr>
        <p:spPr/>
        <p:txBody>
          <a:bodyPr/>
          <a:lstStyle/>
          <a:p>
            <a:fld id="{B1DEFA8C-F947-479F-BE07-76B6B3F80BF1}" type="slidenum">
              <a:rPr lang="tr-TR" smtClean="0"/>
              <a:pPr/>
              <a:t>36</a:t>
            </a:fld>
            <a:endParaRPr lang="tr-TR"/>
          </a:p>
        </p:txBody>
      </p:sp>
    </p:spTree>
    <p:extLst>
      <p:ext uri="{BB962C8B-B14F-4D97-AF65-F5344CB8AC3E}">
        <p14:creationId xmlns:p14="http://schemas.microsoft.com/office/powerpoint/2010/main" val="1375052876"/>
      </p:ext>
    </p:extLst>
  </p:cSld>
  <p:clrMapOvr>
    <a:masterClrMapping/>
  </p:clrMapOvr>
  <p:transition spd="med">
    <p:pull/>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68000">
              <a:schemeClr val="accent1">
                <a:lumMod val="5000"/>
                <a:lumOff val="95000"/>
              </a:schemeClr>
            </a:gs>
            <a:gs pos="3000">
              <a:schemeClr val="accent1">
                <a:lumMod val="45000"/>
                <a:lumOff val="55000"/>
              </a:schemeClr>
            </a:gs>
            <a:gs pos="11000">
              <a:schemeClr val="accent1">
                <a:lumMod val="45000"/>
                <a:lumOff val="55000"/>
              </a:schemeClr>
            </a:gs>
            <a:gs pos="24000">
              <a:schemeClr val="bg2">
                <a:lumMod val="90000"/>
              </a:schemeClr>
            </a:gs>
          </a:gsLst>
          <a:lin ang="5400000" scaled="1"/>
        </a:gradFill>
        <a:effectLst/>
      </p:bgPr>
    </p:bg>
    <p:spTree>
      <p:nvGrpSpPr>
        <p:cNvPr id="1" name=""/>
        <p:cNvGrpSpPr/>
        <p:nvPr/>
      </p:nvGrpSpPr>
      <p:grpSpPr>
        <a:xfrm>
          <a:off x="0" y="0"/>
          <a:ext cx="0" cy="0"/>
          <a:chOff x="0" y="0"/>
          <a:chExt cx="0" cy="0"/>
        </a:xfrm>
      </p:grpSpPr>
      <p:sp>
        <p:nvSpPr>
          <p:cNvPr id="6" name="1 Başlık"/>
          <p:cNvSpPr txBox="1">
            <a:spLocks/>
          </p:cNvSpPr>
          <p:nvPr/>
        </p:nvSpPr>
        <p:spPr>
          <a:xfrm>
            <a:off x="323528" y="72559"/>
            <a:ext cx="8676864" cy="903321"/>
          </a:xfrm>
          <a:prstGeom prst="rect">
            <a:avLst/>
          </a:prstGeom>
          <a:solidFill>
            <a:srgbClr val="0070C0"/>
          </a:solidFill>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2800" dirty="0" smtClean="0">
                <a:ln>
                  <a:solidFill>
                    <a:schemeClr val="bg1"/>
                  </a:solidFill>
                </a:ln>
                <a:solidFill>
                  <a:schemeClr val="bg1"/>
                </a:solidFill>
                <a:latin typeface="Imprint MT Shadow" panose="04020605060303030202" pitchFamily="82" charset="0"/>
              </a:rPr>
              <a:t>HAZIRLIK SÜRECİ</a:t>
            </a:r>
            <a:endParaRPr lang="tr-TR" sz="2800" dirty="0">
              <a:ln>
                <a:solidFill>
                  <a:schemeClr val="bg1"/>
                </a:solidFill>
              </a:ln>
              <a:solidFill>
                <a:schemeClr val="bg1"/>
              </a:solidFill>
              <a:latin typeface="Imprint MT Shadow" panose="04020605060303030202" pitchFamily="82" charset="0"/>
            </a:endParaRPr>
          </a:p>
        </p:txBody>
      </p:sp>
      <p:sp>
        <p:nvSpPr>
          <p:cNvPr id="7" name="İçerik Yer Tutucusu 2"/>
          <p:cNvSpPr txBox="1">
            <a:spLocks/>
          </p:cNvSpPr>
          <p:nvPr/>
        </p:nvSpPr>
        <p:spPr>
          <a:xfrm>
            <a:off x="490582" y="921845"/>
            <a:ext cx="7932946" cy="729639"/>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tr-TR" sz="2000" dirty="0" smtClean="0"/>
              <a:t>Stratejik Plan Ekibi veya Rektörün görevlendireceği personel arasından Alt Çalışma Grubu kurulur.</a:t>
            </a:r>
            <a:endParaRPr lang="tr-TR" sz="2000" dirty="0"/>
          </a:p>
        </p:txBody>
      </p:sp>
      <p:sp>
        <p:nvSpPr>
          <p:cNvPr id="8" name="İçerik Yer Tutucusu 2"/>
          <p:cNvSpPr>
            <a:spLocks noGrp="1"/>
          </p:cNvSpPr>
          <p:nvPr>
            <p:ph idx="1"/>
          </p:nvPr>
        </p:nvSpPr>
        <p:spPr>
          <a:xfrm>
            <a:off x="490582" y="1844824"/>
            <a:ext cx="7447874" cy="410594"/>
          </a:xfrm>
          <a:solidFill>
            <a:schemeClr val="accent2"/>
          </a:solidFill>
        </p:spPr>
        <p:txBody>
          <a:bodyPr>
            <a:normAutofit fontScale="92500" lnSpcReduction="10000"/>
          </a:bodyPr>
          <a:lstStyle/>
          <a:p>
            <a:r>
              <a:rPr lang="tr-TR" b="1" dirty="0" smtClean="0">
                <a:solidFill>
                  <a:srgbClr val="C00000"/>
                </a:solidFill>
              </a:rPr>
              <a:t>ALT ÇALIŞMA GRUPLARININ OLUŞTURULMASI</a:t>
            </a:r>
            <a:endParaRPr lang="tr-TR" b="1" dirty="0">
              <a:solidFill>
                <a:srgbClr val="C00000"/>
              </a:solidFill>
            </a:endParaRPr>
          </a:p>
        </p:txBody>
      </p:sp>
      <p:sp>
        <p:nvSpPr>
          <p:cNvPr id="9" name="İçerik Yer Tutucusu 2"/>
          <p:cNvSpPr txBox="1">
            <a:spLocks/>
          </p:cNvSpPr>
          <p:nvPr/>
        </p:nvSpPr>
        <p:spPr>
          <a:xfrm>
            <a:off x="899592" y="2394134"/>
            <a:ext cx="6347714" cy="410594"/>
          </a:xfrm>
          <a:prstGeom prst="rect">
            <a:avLst/>
          </a:prstGeom>
          <a:solidFill>
            <a:schemeClr val="bg1">
              <a:lumMod val="85000"/>
            </a:schemeClr>
          </a:solidFill>
          <a:ln>
            <a:solidFill>
              <a:schemeClr val="accent6"/>
            </a:solidFill>
          </a:ln>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tr-TR" sz="2000" dirty="0" smtClean="0"/>
              <a:t>1-Durum Analizi Grubu</a:t>
            </a:r>
            <a:endParaRPr lang="tr-TR" sz="2000" dirty="0"/>
          </a:p>
        </p:txBody>
      </p:sp>
      <p:sp>
        <p:nvSpPr>
          <p:cNvPr id="10" name="İçerik Yer Tutucusu 2"/>
          <p:cNvSpPr txBox="1">
            <a:spLocks/>
          </p:cNvSpPr>
          <p:nvPr/>
        </p:nvSpPr>
        <p:spPr>
          <a:xfrm>
            <a:off x="899592" y="2936215"/>
            <a:ext cx="6347714" cy="410594"/>
          </a:xfrm>
          <a:prstGeom prst="rect">
            <a:avLst/>
          </a:prstGeom>
          <a:solidFill>
            <a:schemeClr val="bg1">
              <a:lumMod val="95000"/>
            </a:schemeClr>
          </a:solidFill>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tr-TR" sz="2000" dirty="0" smtClean="0"/>
              <a:t>2-Geleceğe Bakış Grubu</a:t>
            </a:r>
            <a:endParaRPr lang="tr-TR" sz="2000" dirty="0"/>
          </a:p>
        </p:txBody>
      </p:sp>
      <p:sp>
        <p:nvSpPr>
          <p:cNvPr id="11" name="İçerik Yer Tutucusu 2"/>
          <p:cNvSpPr txBox="1">
            <a:spLocks/>
          </p:cNvSpPr>
          <p:nvPr/>
        </p:nvSpPr>
        <p:spPr>
          <a:xfrm>
            <a:off x="899592" y="3514733"/>
            <a:ext cx="6347714" cy="410594"/>
          </a:xfrm>
          <a:prstGeom prst="rect">
            <a:avLst/>
          </a:prstGeom>
          <a:solidFill>
            <a:schemeClr val="bg1">
              <a:lumMod val="85000"/>
            </a:schemeClr>
          </a:solidFill>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tr-TR" sz="2000" dirty="0" smtClean="0"/>
              <a:t>3-Farklılaşma Stratejisi Grubu</a:t>
            </a:r>
            <a:endParaRPr lang="tr-TR" sz="2000" dirty="0"/>
          </a:p>
        </p:txBody>
      </p:sp>
      <p:sp>
        <p:nvSpPr>
          <p:cNvPr id="12" name="İçerik Yer Tutucusu 2"/>
          <p:cNvSpPr txBox="1">
            <a:spLocks/>
          </p:cNvSpPr>
          <p:nvPr/>
        </p:nvSpPr>
        <p:spPr>
          <a:xfrm>
            <a:off x="899592" y="4093250"/>
            <a:ext cx="6347714" cy="703902"/>
          </a:xfrm>
          <a:prstGeom prst="rect">
            <a:avLst/>
          </a:prstGeom>
          <a:solidFill>
            <a:schemeClr val="bg1">
              <a:lumMod val="95000"/>
            </a:schemeClr>
          </a:solidFill>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tr-TR" sz="2000" dirty="0" smtClean="0"/>
              <a:t>4-Strateji Geliştirme Grubu (Amaç, Hedef ve Stratejilerin Belirlenmesi)</a:t>
            </a:r>
            <a:endParaRPr lang="tr-TR" sz="2000" dirty="0"/>
          </a:p>
        </p:txBody>
      </p:sp>
      <p:sp>
        <p:nvSpPr>
          <p:cNvPr id="13" name="İçerik Yer Tutucusu 2"/>
          <p:cNvSpPr txBox="1">
            <a:spLocks/>
          </p:cNvSpPr>
          <p:nvPr/>
        </p:nvSpPr>
        <p:spPr>
          <a:xfrm>
            <a:off x="899592" y="4941168"/>
            <a:ext cx="7344816" cy="862404"/>
          </a:xfrm>
          <a:prstGeom prst="rect">
            <a:avLst/>
          </a:prstGeom>
          <a:solidFill>
            <a:srgbClr val="FFC000"/>
          </a:solidFill>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tr-TR" sz="2000" dirty="0" smtClean="0"/>
              <a:t>5- Stratejik Plan Taslağı İnceleme Grubu ( Mizanpaj, İmla ve Yazım Kuralları, Görseller ve Grafikler, İstatistik’i Bilgiler Vb.)</a:t>
            </a:r>
            <a:endParaRPr lang="tr-TR" sz="2000" dirty="0"/>
          </a:p>
        </p:txBody>
      </p:sp>
      <p:sp>
        <p:nvSpPr>
          <p:cNvPr id="17" name="5 Altbilgi Yer Tutucusu"/>
          <p:cNvSpPr txBox="1">
            <a:spLocks/>
          </p:cNvSpPr>
          <p:nvPr/>
        </p:nvSpPr>
        <p:spPr>
          <a:xfrm>
            <a:off x="6475103" y="6237312"/>
            <a:ext cx="2539800" cy="501582"/>
          </a:xfrm>
          <a:prstGeom prst="rect">
            <a:avLst/>
          </a:prstGeom>
        </p:spPr>
        <p:txBody>
          <a:bodyPr vert="horz" anchor="b"/>
          <a:lstStyle>
            <a:defPPr>
              <a:defRPr lang="tr-TR"/>
            </a:defPPr>
            <a:lvl1pPr marL="0" algn="r" defTabSz="914400" rtl="0" eaLnBrk="1" latinLnBrk="0" hangingPunct="1">
              <a:defRPr kumimoji="0" sz="1000" kern="1200">
                <a:solidFill>
                  <a:schemeClr val="accent1">
                    <a:tint val="2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200" dirty="0" smtClean="0">
                <a:solidFill>
                  <a:srgbClr val="00B050"/>
                </a:solidFill>
                <a:latin typeface="Imprint MT Shadow" panose="04020605060303030202" pitchFamily="82" charset="0"/>
              </a:rPr>
              <a:t>Strateji </a:t>
            </a:r>
            <a:r>
              <a:rPr lang="tr-TR" sz="1200" dirty="0">
                <a:solidFill>
                  <a:srgbClr val="00B050"/>
                </a:solidFill>
                <a:latin typeface="Imprint MT Shadow" panose="04020605060303030202" pitchFamily="82" charset="0"/>
              </a:rPr>
              <a:t>Geliştirme Daire Başkanlığı</a:t>
            </a:r>
          </a:p>
        </p:txBody>
      </p:sp>
      <p:sp>
        <p:nvSpPr>
          <p:cNvPr id="4" name="Slayt Numarası Yer Tutucusu 3"/>
          <p:cNvSpPr>
            <a:spLocks noGrp="1"/>
          </p:cNvSpPr>
          <p:nvPr>
            <p:ph type="sldNum" sz="quarter" idx="12"/>
          </p:nvPr>
        </p:nvSpPr>
        <p:spPr/>
        <p:txBody>
          <a:bodyPr/>
          <a:lstStyle/>
          <a:p>
            <a:fld id="{B1DEFA8C-F947-479F-BE07-76B6B3F80BF1}" type="slidenum">
              <a:rPr lang="tr-TR" smtClean="0"/>
              <a:pPr/>
              <a:t>37</a:t>
            </a:fld>
            <a:endParaRPr lang="tr-TR"/>
          </a:p>
        </p:txBody>
      </p:sp>
    </p:spTree>
    <p:extLst>
      <p:ext uri="{BB962C8B-B14F-4D97-AF65-F5344CB8AC3E}">
        <p14:creationId xmlns:p14="http://schemas.microsoft.com/office/powerpoint/2010/main" val="489632441"/>
      </p:ext>
    </p:extLst>
  </p:cSld>
  <p:clrMapOvr>
    <a:masterClrMapping/>
  </p:clrMapOvr>
  <p:transition spd="med">
    <p:pull/>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descr="C:\Documents and Settings\Yasemin.KLMN-AA0CC8569B\Desktop\Stratejik Yonetim\soyut\Kullanılanlar\Abstract-White-16981.jpg"/>
          <p:cNvPicPr>
            <a:picLocks noChangeAspect="1" noChangeArrowheads="1"/>
          </p:cNvPicPr>
          <p:nvPr/>
        </p:nvPicPr>
        <p:blipFill rotWithShape="1">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l="39528"/>
          <a:stretch/>
        </p:blipFill>
        <p:spPr bwMode="auto">
          <a:xfrm>
            <a:off x="251520" y="421716"/>
            <a:ext cx="8353578" cy="5887604"/>
          </a:xfrm>
          <a:prstGeom prst="rect">
            <a:avLst/>
          </a:prstGeom>
          <a:noFill/>
          <a:extLst>
            <a:ext uri="{909E8E84-426E-40DD-AFC4-6F175D3DCCD1}">
              <a14:hiddenFill xmlns:a14="http://schemas.microsoft.com/office/drawing/2010/main">
                <a:solidFill>
                  <a:srgbClr val="FFFFFF"/>
                </a:solidFill>
              </a14:hiddenFill>
            </a:ext>
          </a:extLst>
        </p:spPr>
      </p:pic>
      <p:pic>
        <p:nvPicPr>
          <p:cNvPr id="8" name="Resim 7" descr="C:\Users\EXPER\Desktop\AdiyamanUniLogo.png"/>
          <p:cNvPicPr>
            <a:picLocks noChangeAspect="1"/>
          </p:cNvPicPr>
          <p:nvPr/>
        </p:nvPicPr>
        <p:blipFill>
          <a:blip r:embed="rId4"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5">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7708634" y="448207"/>
            <a:ext cx="864155" cy="864000"/>
          </a:xfrm>
          <a:prstGeom prst="rect">
            <a:avLst/>
          </a:prstGeom>
          <a:noFill/>
          <a:ln>
            <a:noFill/>
          </a:ln>
        </p:spPr>
      </p:pic>
      <p:sp>
        <p:nvSpPr>
          <p:cNvPr id="9" name="1 Başlık"/>
          <p:cNvSpPr txBox="1">
            <a:spLocks/>
          </p:cNvSpPr>
          <p:nvPr/>
        </p:nvSpPr>
        <p:spPr>
          <a:xfrm>
            <a:off x="107504" y="112408"/>
            <a:ext cx="8933206" cy="757088"/>
          </a:xfrm>
          <a:prstGeom prst="rect">
            <a:avLst/>
          </a:prstGeom>
          <a:solidFill>
            <a:srgbClr val="0070C0"/>
          </a:solidFill>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tr-TR" sz="2800" dirty="0">
              <a:ln>
                <a:solidFill>
                  <a:schemeClr val="bg1"/>
                </a:solidFill>
              </a:ln>
              <a:solidFill>
                <a:schemeClr val="bg1"/>
              </a:solidFill>
              <a:latin typeface="Imprint MT Shadow" panose="04020605060303030202" pitchFamily="82" charset="0"/>
            </a:endParaRPr>
          </a:p>
        </p:txBody>
      </p:sp>
      <p:sp>
        <p:nvSpPr>
          <p:cNvPr id="10" name="Başlık 1"/>
          <p:cNvSpPr>
            <a:spLocks noGrp="1"/>
          </p:cNvSpPr>
          <p:nvPr>
            <p:ph type="title"/>
          </p:nvPr>
        </p:nvSpPr>
        <p:spPr>
          <a:xfrm>
            <a:off x="468343" y="106508"/>
            <a:ext cx="7200000" cy="586189"/>
          </a:xfrm>
        </p:spPr>
        <p:txBody>
          <a:bodyPr>
            <a:noAutofit/>
          </a:bodyPr>
          <a:lstStyle/>
          <a:p>
            <a:r>
              <a:rPr lang="tr-TR" sz="2800" dirty="0" smtClean="0">
                <a:ln>
                  <a:solidFill>
                    <a:schemeClr val="bg1"/>
                  </a:solidFill>
                </a:ln>
                <a:solidFill>
                  <a:schemeClr val="bg1"/>
                </a:solidFill>
                <a:latin typeface="Imprint MT Shadow" panose="04020605060303030202" pitchFamily="82" charset="0"/>
              </a:rPr>
              <a:t>STRATEJİK YÖNETİM SÜRECİ</a:t>
            </a:r>
            <a:endParaRPr lang="tr-TR" sz="2800" dirty="0">
              <a:ln>
                <a:solidFill>
                  <a:schemeClr val="bg1"/>
                </a:solidFill>
              </a:ln>
              <a:solidFill>
                <a:schemeClr val="bg1"/>
              </a:solidFill>
              <a:latin typeface="Imprint MT Shadow" panose="04020605060303030202" pitchFamily="82" charset="0"/>
            </a:endParaRPr>
          </a:p>
        </p:txBody>
      </p:sp>
      <p:pic>
        <p:nvPicPr>
          <p:cNvPr id="6" name="Resim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504" y="692696"/>
            <a:ext cx="8948511" cy="5544615"/>
          </a:xfrm>
          <a:prstGeom prst="rect">
            <a:avLst/>
          </a:prstGeom>
        </p:spPr>
      </p:pic>
      <p:sp>
        <p:nvSpPr>
          <p:cNvPr id="14" name="5 Altbilgi Yer Tutucusu"/>
          <p:cNvSpPr txBox="1">
            <a:spLocks/>
          </p:cNvSpPr>
          <p:nvPr/>
        </p:nvSpPr>
        <p:spPr>
          <a:xfrm>
            <a:off x="107504" y="6336331"/>
            <a:ext cx="2539800" cy="501582"/>
          </a:xfrm>
          <a:prstGeom prst="rect">
            <a:avLst/>
          </a:prstGeom>
        </p:spPr>
        <p:txBody>
          <a:bodyPr vert="horz" anchor="b"/>
          <a:lstStyle>
            <a:defPPr>
              <a:defRPr lang="tr-TR"/>
            </a:defPPr>
            <a:lvl1pPr marL="0" algn="r" defTabSz="914400" rtl="0" eaLnBrk="1" latinLnBrk="0" hangingPunct="1">
              <a:defRPr kumimoji="0" sz="1000" kern="1200">
                <a:solidFill>
                  <a:schemeClr val="accent1">
                    <a:tint val="2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200" dirty="0" smtClean="0">
                <a:solidFill>
                  <a:srgbClr val="00B050"/>
                </a:solidFill>
                <a:latin typeface="Imprint MT Shadow" panose="04020605060303030202" pitchFamily="82" charset="0"/>
              </a:rPr>
              <a:t>Strateji </a:t>
            </a:r>
            <a:r>
              <a:rPr lang="tr-TR" sz="1200" dirty="0">
                <a:solidFill>
                  <a:srgbClr val="00B050"/>
                </a:solidFill>
                <a:latin typeface="Imprint MT Shadow" panose="04020605060303030202" pitchFamily="82" charset="0"/>
              </a:rPr>
              <a:t>Geliştirme Daire Başkanlığı</a:t>
            </a:r>
          </a:p>
        </p:txBody>
      </p:sp>
      <p:sp>
        <p:nvSpPr>
          <p:cNvPr id="5" name="Slayt Numarası Yer Tutucusu 4"/>
          <p:cNvSpPr>
            <a:spLocks noGrp="1"/>
          </p:cNvSpPr>
          <p:nvPr>
            <p:ph type="sldNum" sz="quarter" idx="12"/>
          </p:nvPr>
        </p:nvSpPr>
        <p:spPr/>
        <p:txBody>
          <a:bodyPr/>
          <a:lstStyle/>
          <a:p>
            <a:fld id="{B1DEFA8C-F947-479F-BE07-76B6B3F80BF1}" type="slidenum">
              <a:rPr lang="tr-TR" smtClean="0"/>
              <a:pPr/>
              <a:t>38</a:t>
            </a:fld>
            <a:endParaRPr lang="tr-TR"/>
          </a:p>
        </p:txBody>
      </p:sp>
    </p:spTree>
    <p:extLst>
      <p:ext uri="{BB962C8B-B14F-4D97-AF65-F5344CB8AC3E}">
        <p14:creationId xmlns:p14="http://schemas.microsoft.com/office/powerpoint/2010/main" val="3133450499"/>
      </p:ext>
    </p:extLst>
  </p:cSld>
  <p:clrMapOvr>
    <a:masterClrMapping/>
  </p:clrMapOvr>
  <p:transition spd="med">
    <p:pull/>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descr="C:\Documents and Settings\Yasemin.KLMN-AA0CC8569B\Desktop\Stratejik Yonetim\soyut\Kullanılanlar\Abstract-White-16981.jpg"/>
          <p:cNvPicPr>
            <a:picLocks noChangeAspect="1" noChangeArrowheads="1"/>
          </p:cNvPicPr>
          <p:nvPr/>
        </p:nvPicPr>
        <p:blipFill rotWithShape="1">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l="39528"/>
          <a:stretch/>
        </p:blipFill>
        <p:spPr bwMode="auto">
          <a:xfrm flipH="1">
            <a:off x="0" y="10142"/>
            <a:ext cx="9144000" cy="6106999"/>
          </a:xfrm>
          <a:prstGeom prst="rect">
            <a:avLst/>
          </a:prstGeom>
          <a:noFill/>
          <a:extLst>
            <a:ext uri="{909E8E84-426E-40DD-AFC4-6F175D3DCCD1}">
              <a14:hiddenFill xmlns:a14="http://schemas.microsoft.com/office/drawing/2010/main">
                <a:solidFill>
                  <a:srgbClr val="FFFFFF"/>
                </a:solidFill>
              </a14:hiddenFill>
            </a:ext>
          </a:extLst>
        </p:spPr>
      </p:pic>
      <p:sp>
        <p:nvSpPr>
          <p:cNvPr id="5" name="1 Başlık"/>
          <p:cNvSpPr txBox="1">
            <a:spLocks/>
          </p:cNvSpPr>
          <p:nvPr/>
        </p:nvSpPr>
        <p:spPr>
          <a:xfrm>
            <a:off x="487535" y="-1"/>
            <a:ext cx="8478650" cy="913465"/>
          </a:xfrm>
          <a:prstGeom prst="rect">
            <a:avLst/>
          </a:prstGeom>
          <a:solidFill>
            <a:srgbClr val="0070C0"/>
          </a:solidFill>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tr-TR" sz="2800" dirty="0">
              <a:ln>
                <a:solidFill>
                  <a:schemeClr val="bg1"/>
                </a:solidFill>
              </a:ln>
              <a:solidFill>
                <a:schemeClr val="bg1"/>
              </a:solidFill>
              <a:latin typeface="Imprint MT Shadow" panose="04020605060303030202" pitchFamily="82" charset="0"/>
            </a:endParaRPr>
          </a:p>
        </p:txBody>
      </p:sp>
      <p:sp>
        <p:nvSpPr>
          <p:cNvPr id="2" name="Başlık 1"/>
          <p:cNvSpPr>
            <a:spLocks noGrp="1"/>
          </p:cNvSpPr>
          <p:nvPr>
            <p:ph type="title"/>
          </p:nvPr>
        </p:nvSpPr>
        <p:spPr>
          <a:xfrm>
            <a:off x="522405" y="188640"/>
            <a:ext cx="7440003" cy="360040"/>
          </a:xfrm>
        </p:spPr>
        <p:txBody>
          <a:bodyPr>
            <a:noAutofit/>
          </a:bodyPr>
          <a:lstStyle/>
          <a:p>
            <a:r>
              <a:rPr lang="tr-TR" sz="2400" dirty="0" smtClean="0">
                <a:ln>
                  <a:solidFill>
                    <a:schemeClr val="bg1"/>
                  </a:solidFill>
                </a:ln>
                <a:solidFill>
                  <a:schemeClr val="bg1"/>
                </a:solidFill>
                <a:latin typeface="Imprint MT Shadow" panose="04020605060303030202" pitchFamily="82" charset="0"/>
              </a:rPr>
              <a:t>STRATEJİK PLAN HAZIRLIK SÜRECİNDE ROLLER VE SORUMLULUKLAR</a:t>
            </a:r>
            <a:endParaRPr lang="tr-TR" sz="2400" dirty="0">
              <a:ln>
                <a:solidFill>
                  <a:schemeClr val="bg1"/>
                </a:solidFill>
              </a:ln>
              <a:solidFill>
                <a:schemeClr val="bg1"/>
              </a:solidFill>
              <a:latin typeface="Imprint MT Shadow" panose="04020605060303030202" pitchFamily="82" charset="0"/>
            </a:endParaRPr>
          </a:p>
        </p:txBody>
      </p:sp>
      <p:pic>
        <p:nvPicPr>
          <p:cNvPr id="3" name="Resim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913464"/>
            <a:ext cx="9144000" cy="5323848"/>
          </a:xfrm>
          <a:prstGeom prst="rect">
            <a:avLst/>
          </a:prstGeom>
          <a:solidFill>
            <a:schemeClr val="bg2"/>
          </a:solidFill>
        </p:spPr>
      </p:pic>
      <p:sp>
        <p:nvSpPr>
          <p:cNvPr id="11" name="5 Altbilgi Yer Tutucusu"/>
          <p:cNvSpPr txBox="1">
            <a:spLocks/>
          </p:cNvSpPr>
          <p:nvPr/>
        </p:nvSpPr>
        <p:spPr>
          <a:xfrm>
            <a:off x="6585944" y="6237312"/>
            <a:ext cx="2539800" cy="501582"/>
          </a:xfrm>
          <a:prstGeom prst="rect">
            <a:avLst/>
          </a:prstGeom>
        </p:spPr>
        <p:txBody>
          <a:bodyPr vert="horz" anchor="b"/>
          <a:lstStyle>
            <a:defPPr>
              <a:defRPr lang="tr-TR"/>
            </a:defPPr>
            <a:lvl1pPr marL="0" algn="r" defTabSz="914400" rtl="0" eaLnBrk="1" latinLnBrk="0" hangingPunct="1">
              <a:defRPr kumimoji="0" sz="1000" kern="1200">
                <a:solidFill>
                  <a:schemeClr val="accent1">
                    <a:tint val="2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200" dirty="0" smtClean="0">
                <a:solidFill>
                  <a:srgbClr val="00B050"/>
                </a:solidFill>
                <a:latin typeface="Imprint MT Shadow" panose="04020605060303030202" pitchFamily="82" charset="0"/>
              </a:rPr>
              <a:t>Strateji </a:t>
            </a:r>
            <a:r>
              <a:rPr lang="tr-TR" sz="1200" dirty="0">
                <a:solidFill>
                  <a:srgbClr val="00B050"/>
                </a:solidFill>
                <a:latin typeface="Imprint MT Shadow" panose="04020605060303030202" pitchFamily="82" charset="0"/>
              </a:rPr>
              <a:t>Geliştirme Daire Başkanlığı</a:t>
            </a:r>
          </a:p>
        </p:txBody>
      </p:sp>
      <p:sp>
        <p:nvSpPr>
          <p:cNvPr id="9" name="Slayt Numarası Yer Tutucusu 8"/>
          <p:cNvSpPr>
            <a:spLocks noGrp="1"/>
          </p:cNvSpPr>
          <p:nvPr>
            <p:ph type="sldNum" sz="quarter" idx="12"/>
          </p:nvPr>
        </p:nvSpPr>
        <p:spPr/>
        <p:txBody>
          <a:bodyPr/>
          <a:lstStyle/>
          <a:p>
            <a:fld id="{B1DEFA8C-F947-479F-BE07-76B6B3F80BF1}" type="slidenum">
              <a:rPr lang="tr-TR" smtClean="0"/>
              <a:pPr/>
              <a:t>39</a:t>
            </a:fld>
            <a:endParaRPr lang="tr-TR"/>
          </a:p>
        </p:txBody>
      </p:sp>
    </p:spTree>
    <p:extLst>
      <p:ext uri="{BB962C8B-B14F-4D97-AF65-F5344CB8AC3E}">
        <p14:creationId xmlns:p14="http://schemas.microsoft.com/office/powerpoint/2010/main" val="2925693061"/>
      </p:ext>
    </p:extLst>
  </p:cSld>
  <p:clrMapOvr>
    <a:masterClrMapping/>
  </p:clrMapOvr>
  <p:transition spd="med">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9" descr="C:\Documents and Settings\Yasemin.KLMN-AA0CC8569B\Desktop\Stratejik Yonetim\soyut\Kullanılanlar\Abstract-White-16981.jpg"/>
          <p:cNvPicPr>
            <a:picLocks noChangeAspect="1" noChangeArrowheads="1"/>
          </p:cNvPicPr>
          <p:nvPr/>
        </p:nvPicPr>
        <p:blipFill rotWithShape="1">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l="39528"/>
          <a:stretch/>
        </p:blipFill>
        <p:spPr bwMode="auto">
          <a:xfrm>
            <a:off x="44251" y="112408"/>
            <a:ext cx="901176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Resim 7" descr="C:\Users\EXPER\Desktop\AdiyamanUniLogo.png"/>
          <p:cNvPicPr>
            <a:picLocks noChangeAspect="1"/>
          </p:cNvPicPr>
          <p:nvPr/>
        </p:nvPicPr>
        <p:blipFill>
          <a:blip r:embed="rId4"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5">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7708634" y="448207"/>
            <a:ext cx="864155" cy="864000"/>
          </a:xfrm>
          <a:prstGeom prst="rect">
            <a:avLst/>
          </a:prstGeom>
          <a:noFill/>
          <a:ln>
            <a:noFill/>
          </a:ln>
        </p:spPr>
      </p:pic>
      <p:sp>
        <p:nvSpPr>
          <p:cNvPr id="9" name="1 Başlık"/>
          <p:cNvSpPr txBox="1">
            <a:spLocks/>
          </p:cNvSpPr>
          <p:nvPr/>
        </p:nvSpPr>
        <p:spPr>
          <a:xfrm>
            <a:off x="505097" y="386566"/>
            <a:ext cx="8279271" cy="935150"/>
          </a:xfrm>
          <a:prstGeom prst="rect">
            <a:avLst/>
          </a:prstGeom>
          <a:solidFill>
            <a:srgbClr val="0070C0"/>
          </a:solidFill>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tr-TR" sz="2800" dirty="0">
              <a:ln>
                <a:solidFill>
                  <a:schemeClr val="bg1"/>
                </a:solidFill>
              </a:ln>
              <a:solidFill>
                <a:schemeClr val="bg1"/>
              </a:solidFill>
              <a:latin typeface="Imprint MT Shadow" panose="04020605060303030202" pitchFamily="82" charset="0"/>
            </a:endParaRPr>
          </a:p>
        </p:txBody>
      </p:sp>
      <p:sp>
        <p:nvSpPr>
          <p:cNvPr id="10" name="Başlık 1"/>
          <p:cNvSpPr>
            <a:spLocks noGrp="1"/>
          </p:cNvSpPr>
          <p:nvPr>
            <p:ph type="title"/>
          </p:nvPr>
        </p:nvSpPr>
        <p:spPr>
          <a:xfrm>
            <a:off x="468344" y="421716"/>
            <a:ext cx="7200000" cy="900000"/>
          </a:xfrm>
        </p:spPr>
        <p:txBody>
          <a:bodyPr>
            <a:noAutofit/>
          </a:bodyPr>
          <a:lstStyle/>
          <a:p>
            <a:r>
              <a:rPr lang="tr-TR" sz="2800" dirty="0" smtClean="0">
                <a:ln>
                  <a:solidFill>
                    <a:schemeClr val="bg1"/>
                  </a:solidFill>
                </a:ln>
                <a:solidFill>
                  <a:schemeClr val="bg1"/>
                </a:solidFill>
                <a:latin typeface="Imprint MT Shadow" panose="04020605060303030202" pitchFamily="82" charset="0"/>
              </a:rPr>
              <a:t>STRATEJİK PLAN</a:t>
            </a:r>
            <a:endParaRPr lang="tr-TR" sz="2800" dirty="0">
              <a:ln>
                <a:solidFill>
                  <a:schemeClr val="bg1"/>
                </a:solidFill>
              </a:ln>
              <a:solidFill>
                <a:schemeClr val="bg1"/>
              </a:solidFill>
              <a:latin typeface="Imprint MT Shadow" panose="04020605060303030202" pitchFamily="82" charset="0"/>
            </a:endParaRPr>
          </a:p>
        </p:txBody>
      </p:sp>
      <p:sp>
        <p:nvSpPr>
          <p:cNvPr id="12" name="İçerik Yer Tutucusu 2"/>
          <p:cNvSpPr>
            <a:spLocks noGrp="1"/>
          </p:cNvSpPr>
          <p:nvPr>
            <p:ph idx="1"/>
          </p:nvPr>
        </p:nvSpPr>
        <p:spPr>
          <a:xfrm>
            <a:off x="468344" y="1700513"/>
            <a:ext cx="8280120" cy="4287998"/>
          </a:xfrm>
        </p:spPr>
        <p:txBody>
          <a:bodyPr>
            <a:noAutofit/>
          </a:bodyPr>
          <a:lstStyle/>
          <a:p>
            <a:pPr algn="just">
              <a:buClr>
                <a:srgbClr val="C00000"/>
              </a:buClr>
              <a:buFont typeface="Arial" panose="020B0604020202020204" pitchFamily="34" charset="0"/>
              <a:buChar char="•"/>
            </a:pPr>
            <a:r>
              <a:rPr lang="tr-TR" sz="3300" dirty="0" smtClean="0"/>
              <a:t>Stratejik </a:t>
            </a:r>
            <a:r>
              <a:rPr lang="tr-TR" sz="3300" dirty="0"/>
              <a:t>planlar </a:t>
            </a:r>
            <a:r>
              <a:rPr lang="tr-TR" sz="3300" dirty="0" smtClean="0"/>
              <a:t>5 yıllık </a:t>
            </a:r>
            <a:r>
              <a:rPr lang="tr-TR" sz="3300" dirty="0"/>
              <a:t>dönemi </a:t>
            </a:r>
            <a:r>
              <a:rPr lang="tr-TR" sz="3300" dirty="0" smtClean="0"/>
              <a:t>kapsar.</a:t>
            </a:r>
          </a:p>
          <a:p>
            <a:pPr algn="just">
              <a:buClr>
                <a:srgbClr val="C00000"/>
              </a:buClr>
              <a:buFont typeface="Arial" panose="020B0604020202020204" pitchFamily="34" charset="0"/>
              <a:buChar char="•"/>
            </a:pPr>
            <a:r>
              <a:rPr lang="tr-TR" sz="3300" dirty="0"/>
              <a:t>Stratejik planlar, plan döneminin kalan yılları için </a:t>
            </a:r>
            <a:r>
              <a:rPr lang="tr-TR" sz="3300" dirty="0" smtClean="0"/>
              <a:t>güncellenebilir. Güncellenen </a:t>
            </a:r>
            <a:r>
              <a:rPr lang="tr-TR" sz="3300" dirty="0"/>
              <a:t>hususlar ikinci güncellemenin konusu olamaz</a:t>
            </a:r>
            <a:r>
              <a:rPr lang="tr-TR" sz="3300" dirty="0" smtClean="0"/>
              <a:t>.</a:t>
            </a:r>
          </a:p>
          <a:p>
            <a:pPr algn="just">
              <a:buClr>
                <a:srgbClr val="C00000"/>
              </a:buClr>
              <a:buFont typeface="Arial" panose="020B0604020202020204" pitchFamily="34" charset="0"/>
              <a:buChar char="•"/>
            </a:pPr>
            <a:r>
              <a:rPr lang="tr-TR" sz="3300" dirty="0"/>
              <a:t>Rektörün değişmesi </a:t>
            </a:r>
            <a:r>
              <a:rPr lang="tr-TR" sz="3300" dirty="0" smtClean="0"/>
              <a:t>halinde, üniversitenin </a:t>
            </a:r>
            <a:r>
              <a:rPr lang="tr-TR" sz="3300" dirty="0"/>
              <a:t>stratejik planı yenilenebilir.</a:t>
            </a:r>
          </a:p>
          <a:p>
            <a:pPr algn="just">
              <a:buFontTx/>
              <a:buChar char="-"/>
            </a:pPr>
            <a:endParaRPr lang="tr-TR" sz="3200" dirty="0" smtClean="0"/>
          </a:p>
          <a:p>
            <a:pPr marL="0" indent="0" algn="just">
              <a:buClr>
                <a:srgbClr val="C00000"/>
              </a:buClr>
              <a:buNone/>
            </a:pPr>
            <a:endParaRPr lang="tr-TR" sz="3000" dirty="0" smtClean="0"/>
          </a:p>
          <a:p>
            <a:pPr marL="0" indent="0" algn="just">
              <a:buClr>
                <a:srgbClr val="C00000"/>
              </a:buClr>
              <a:buNone/>
            </a:pPr>
            <a:endParaRPr lang="tr-TR" sz="3000" dirty="0"/>
          </a:p>
          <a:p>
            <a:pPr marL="0" indent="0" algn="just">
              <a:buClr>
                <a:srgbClr val="C00000"/>
              </a:buClr>
              <a:buNone/>
            </a:pPr>
            <a:endParaRPr lang="tr-TR" sz="3000" dirty="0" smtClean="0"/>
          </a:p>
          <a:p>
            <a:pPr marL="0" indent="0" algn="just">
              <a:buClr>
                <a:srgbClr val="C00000"/>
              </a:buClr>
              <a:buNone/>
            </a:pPr>
            <a:endParaRPr lang="tr-TR" sz="3000" dirty="0"/>
          </a:p>
          <a:p>
            <a:pPr marL="0" indent="0" algn="just">
              <a:buClr>
                <a:srgbClr val="C00000"/>
              </a:buClr>
              <a:buNone/>
            </a:pPr>
            <a:endParaRPr lang="tr-TR" sz="3000" dirty="0" smtClean="0"/>
          </a:p>
          <a:p>
            <a:pPr marL="0" indent="0" algn="just">
              <a:buClr>
                <a:srgbClr val="C00000"/>
              </a:buClr>
              <a:buNone/>
            </a:pPr>
            <a:r>
              <a:rPr lang="tr-TR" sz="3000" dirty="0" smtClean="0"/>
              <a:t>	</a:t>
            </a:r>
            <a:endParaRPr lang="tr-TR" sz="2000" dirty="0">
              <a:solidFill>
                <a:srgbClr val="FF0000"/>
              </a:solidFill>
              <a:latin typeface="Imprint MT Shadow" panose="04020605060303030202" pitchFamily="82" charset="0"/>
            </a:endParaRPr>
          </a:p>
        </p:txBody>
      </p:sp>
      <p:sp>
        <p:nvSpPr>
          <p:cNvPr id="15" name="5 Altbilgi Yer Tutucusu"/>
          <p:cNvSpPr txBox="1">
            <a:spLocks/>
          </p:cNvSpPr>
          <p:nvPr/>
        </p:nvSpPr>
        <p:spPr>
          <a:xfrm>
            <a:off x="6516216" y="6237312"/>
            <a:ext cx="2539800" cy="501582"/>
          </a:xfrm>
          <a:prstGeom prst="rect">
            <a:avLst/>
          </a:prstGeom>
        </p:spPr>
        <p:txBody>
          <a:bodyPr vert="horz" anchor="b"/>
          <a:lstStyle>
            <a:defPPr>
              <a:defRPr lang="tr-TR"/>
            </a:defPPr>
            <a:lvl1pPr marL="0" algn="r" defTabSz="914400" rtl="0" eaLnBrk="1" latinLnBrk="0" hangingPunct="1">
              <a:defRPr kumimoji="0" sz="1000" kern="1200">
                <a:solidFill>
                  <a:schemeClr val="accent1">
                    <a:tint val="2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200" dirty="0" smtClean="0">
                <a:solidFill>
                  <a:srgbClr val="00B050"/>
                </a:solidFill>
                <a:latin typeface="Imprint MT Shadow" panose="04020605060303030202" pitchFamily="82" charset="0"/>
              </a:rPr>
              <a:t>Strateji </a:t>
            </a:r>
            <a:r>
              <a:rPr lang="tr-TR" sz="1200" dirty="0">
                <a:solidFill>
                  <a:srgbClr val="00B050"/>
                </a:solidFill>
                <a:latin typeface="Imprint MT Shadow" panose="04020605060303030202" pitchFamily="82" charset="0"/>
              </a:rPr>
              <a:t>Geliştirme Daire Başkanlığı</a:t>
            </a:r>
          </a:p>
        </p:txBody>
      </p:sp>
      <p:sp>
        <p:nvSpPr>
          <p:cNvPr id="5" name="Slayt Numarası Yer Tutucusu 4"/>
          <p:cNvSpPr>
            <a:spLocks noGrp="1"/>
          </p:cNvSpPr>
          <p:nvPr>
            <p:ph type="sldNum" sz="quarter" idx="12"/>
          </p:nvPr>
        </p:nvSpPr>
        <p:spPr/>
        <p:txBody>
          <a:bodyPr/>
          <a:lstStyle/>
          <a:p>
            <a:fld id="{B1DEFA8C-F947-479F-BE07-76B6B3F80BF1}" type="slidenum">
              <a:rPr lang="tr-TR" smtClean="0"/>
              <a:pPr/>
              <a:t>4</a:t>
            </a:fld>
            <a:endParaRPr lang="tr-TR"/>
          </a:p>
        </p:txBody>
      </p:sp>
    </p:spTree>
    <p:extLst>
      <p:ext uri="{BB962C8B-B14F-4D97-AF65-F5344CB8AC3E}">
        <p14:creationId xmlns:p14="http://schemas.microsoft.com/office/powerpoint/2010/main" val="45579370"/>
      </p:ext>
    </p:extLst>
  </p:cSld>
  <p:clrMapOvr>
    <a:masterClrMapping/>
  </p:clrMapOvr>
  <p:transition spd="med">
    <p:pull/>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68000">
              <a:schemeClr val="accent1">
                <a:lumMod val="5000"/>
                <a:lumOff val="95000"/>
              </a:schemeClr>
            </a:gs>
            <a:gs pos="3000">
              <a:schemeClr val="accent1">
                <a:lumMod val="45000"/>
                <a:lumOff val="55000"/>
              </a:schemeClr>
            </a:gs>
            <a:gs pos="11000">
              <a:schemeClr val="accent1">
                <a:lumMod val="45000"/>
                <a:lumOff val="55000"/>
              </a:schemeClr>
            </a:gs>
            <a:gs pos="24000">
              <a:schemeClr val="bg2">
                <a:lumMod val="90000"/>
              </a:schemeClr>
            </a:gs>
          </a:gsLst>
          <a:lin ang="5400000" scaled="1"/>
        </a:gradFill>
        <a:effectLst/>
      </p:bgPr>
    </p:bg>
    <p:spTree>
      <p:nvGrpSpPr>
        <p:cNvPr id="1" name=""/>
        <p:cNvGrpSpPr/>
        <p:nvPr/>
      </p:nvGrpSpPr>
      <p:grpSpPr>
        <a:xfrm>
          <a:off x="0" y="0"/>
          <a:ext cx="0" cy="0"/>
          <a:chOff x="0" y="0"/>
          <a:chExt cx="0" cy="0"/>
        </a:xfrm>
      </p:grpSpPr>
      <p:sp>
        <p:nvSpPr>
          <p:cNvPr id="7" name="5 Altbilgi Yer Tutucusu"/>
          <p:cNvSpPr txBox="1">
            <a:spLocks/>
          </p:cNvSpPr>
          <p:nvPr/>
        </p:nvSpPr>
        <p:spPr>
          <a:xfrm>
            <a:off x="3044697" y="5105792"/>
            <a:ext cx="3744416" cy="360039"/>
          </a:xfrm>
          <a:prstGeom prst="rect">
            <a:avLst/>
          </a:prstGeom>
          <a:solidFill>
            <a:schemeClr val="bg1"/>
          </a:solidFill>
        </p:spPr>
        <p:txBody>
          <a:bodyPr vert="horz" anchor="b"/>
          <a:lstStyle>
            <a:defPPr>
              <a:defRPr lang="tr-TR"/>
            </a:defPPr>
            <a:lvl1pPr marL="0" algn="r" defTabSz="914400" rtl="0" eaLnBrk="1" latinLnBrk="0" hangingPunct="1">
              <a:defRPr kumimoji="0" sz="1000" kern="1200">
                <a:solidFill>
                  <a:schemeClr val="accent1">
                    <a:tint val="2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sz="1400" b="1" dirty="0" smtClean="0">
                <a:solidFill>
                  <a:srgbClr val="00B050"/>
                </a:solidFill>
                <a:latin typeface="Imprint MT Shadow" panose="04020605060303030202" pitchFamily="82" charset="0"/>
              </a:rPr>
              <a:t>Strateji </a:t>
            </a:r>
            <a:r>
              <a:rPr lang="tr-TR" sz="1400" b="1" dirty="0">
                <a:solidFill>
                  <a:srgbClr val="00B050"/>
                </a:solidFill>
                <a:latin typeface="Imprint MT Shadow" panose="04020605060303030202" pitchFamily="82" charset="0"/>
              </a:rPr>
              <a:t>Geliştirme </a:t>
            </a:r>
            <a:r>
              <a:rPr lang="tr-TR" sz="1400" b="1" dirty="0" smtClean="0">
                <a:solidFill>
                  <a:srgbClr val="00B050"/>
                </a:solidFill>
                <a:latin typeface="Imprint MT Shadow" panose="04020605060303030202" pitchFamily="82" charset="0"/>
              </a:rPr>
              <a:t>Daire Başkanlığı</a:t>
            </a:r>
            <a:endParaRPr lang="tr-TR" sz="1400" b="1" dirty="0">
              <a:solidFill>
                <a:srgbClr val="00B050"/>
              </a:solidFill>
              <a:latin typeface="Imprint MT Shadow" panose="04020605060303030202" pitchFamily="82" charset="0"/>
            </a:endParaRPr>
          </a:p>
        </p:txBody>
      </p:sp>
      <p:pic>
        <p:nvPicPr>
          <p:cNvPr id="5" name="İçerik Yer Tutucusu 4"/>
          <p:cNvPicPr>
            <a:picLocks noGrp="1" noChangeAspect="1"/>
          </p:cNvPicPr>
          <p:nvPr>
            <p:ph idx="1"/>
          </p:nvPr>
        </p:nvPicPr>
        <p:blipFill>
          <a:blip r:embed="rId2"/>
          <a:stretch>
            <a:fillRect/>
          </a:stretch>
        </p:blipFill>
        <p:spPr>
          <a:xfrm>
            <a:off x="3260721" y="687376"/>
            <a:ext cx="3312368" cy="4418416"/>
          </a:xfrm>
          <a:prstGeom prst="rect">
            <a:avLst/>
          </a:prstGeom>
        </p:spPr>
      </p:pic>
      <p:sp>
        <p:nvSpPr>
          <p:cNvPr id="6" name="Dikdörtgen 5"/>
          <p:cNvSpPr/>
          <p:nvPr/>
        </p:nvSpPr>
        <p:spPr>
          <a:xfrm>
            <a:off x="13387" y="3097837"/>
            <a:ext cx="9036496" cy="707886"/>
          </a:xfrm>
          <a:prstGeom prst="rect">
            <a:avLst/>
          </a:prstGeom>
        </p:spPr>
        <p:txBody>
          <a:bodyPr wrap="square">
            <a:spAutoFit/>
          </a:bodyPr>
          <a:lstStyle/>
          <a:p>
            <a:pPr algn="ctr"/>
            <a:r>
              <a:rPr lang="tr-TR" sz="4000" b="1" dirty="0" smtClean="0">
                <a:solidFill>
                  <a:srgbClr val="C00000"/>
                </a:solidFill>
              </a:rPr>
              <a:t>     </a:t>
            </a:r>
            <a:r>
              <a:rPr lang="tr-TR" sz="4000" b="1" dirty="0" smtClean="0">
                <a:solidFill>
                  <a:srgbClr val="C00000"/>
                </a:solidFill>
                <a:latin typeface="Calibri" panose="020F0502020204030204" pitchFamily="34" charset="0"/>
                <a:cs typeface="Calibri" panose="020F0502020204030204" pitchFamily="34" charset="0"/>
              </a:rPr>
              <a:t>DİNLEDİĞİNİZ </a:t>
            </a:r>
            <a:r>
              <a:rPr lang="tr-TR" sz="4000" b="1" dirty="0">
                <a:solidFill>
                  <a:srgbClr val="C00000"/>
                </a:solidFill>
                <a:latin typeface="Calibri" panose="020F0502020204030204" pitchFamily="34" charset="0"/>
                <a:cs typeface="Calibri" panose="020F0502020204030204" pitchFamily="34" charset="0"/>
              </a:rPr>
              <a:t>İÇİN TEŞEKKÜR EDERİZ</a:t>
            </a:r>
            <a:r>
              <a:rPr lang="tr-TR" sz="4000" b="1" dirty="0" smtClean="0">
                <a:solidFill>
                  <a:srgbClr val="C00000"/>
                </a:solidFill>
                <a:latin typeface="Calibri" panose="020F0502020204030204" pitchFamily="34" charset="0"/>
                <a:cs typeface="Calibri" panose="020F0502020204030204" pitchFamily="34" charset="0"/>
              </a:rPr>
              <a:t>…</a:t>
            </a:r>
            <a:endParaRPr lang="tr-TR" sz="4000" b="1" dirty="0">
              <a:solidFill>
                <a:srgbClr val="C00000"/>
              </a:solidFill>
              <a:latin typeface="Calibri" panose="020F0502020204030204" pitchFamily="34" charset="0"/>
              <a:cs typeface="Calibri" panose="020F0502020204030204" pitchFamily="34" charset="0"/>
            </a:endParaRPr>
          </a:p>
        </p:txBody>
      </p:sp>
      <p:sp>
        <p:nvSpPr>
          <p:cNvPr id="4" name="Slayt Numarası Yer Tutucusu 3"/>
          <p:cNvSpPr>
            <a:spLocks noGrp="1"/>
          </p:cNvSpPr>
          <p:nvPr>
            <p:ph type="sldNum" sz="quarter" idx="12"/>
          </p:nvPr>
        </p:nvSpPr>
        <p:spPr/>
        <p:txBody>
          <a:bodyPr/>
          <a:lstStyle/>
          <a:p>
            <a:fld id="{B1DEFA8C-F947-479F-BE07-76B6B3F80BF1}" type="slidenum">
              <a:rPr lang="tr-TR" smtClean="0"/>
              <a:pPr/>
              <a:t>40</a:t>
            </a:fld>
            <a:endParaRPr lang="tr-TR"/>
          </a:p>
        </p:txBody>
      </p:sp>
    </p:spTree>
    <p:extLst>
      <p:ext uri="{BB962C8B-B14F-4D97-AF65-F5344CB8AC3E}">
        <p14:creationId xmlns:p14="http://schemas.microsoft.com/office/powerpoint/2010/main" val="3531078988"/>
      </p:ext>
    </p:extLst>
  </p:cSld>
  <p:clrMapOvr>
    <a:masterClrMapping/>
  </p:clrMapOvr>
  <p:transition spd="med">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9" descr="C:\Documents and Settings\Yasemin.KLMN-AA0CC8569B\Desktop\Stratejik Yonetim\soyut\Kullanılanlar\Abstract-White-16981.jpg"/>
          <p:cNvPicPr>
            <a:picLocks noChangeAspect="1" noChangeArrowheads="1"/>
          </p:cNvPicPr>
          <p:nvPr/>
        </p:nvPicPr>
        <p:blipFill rotWithShape="1">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l="39528"/>
          <a:stretch/>
        </p:blipFill>
        <p:spPr bwMode="auto">
          <a:xfrm>
            <a:off x="107504" y="116632"/>
            <a:ext cx="8927976" cy="6732306"/>
          </a:xfrm>
          <a:prstGeom prst="rect">
            <a:avLst/>
          </a:prstGeom>
          <a:noFill/>
          <a:extLst>
            <a:ext uri="{909E8E84-426E-40DD-AFC4-6F175D3DCCD1}">
              <a14:hiddenFill xmlns:a14="http://schemas.microsoft.com/office/drawing/2010/main">
                <a:solidFill>
                  <a:srgbClr val="FFFFFF"/>
                </a:solidFill>
              </a14:hiddenFill>
            </a:ext>
          </a:extLst>
        </p:spPr>
      </p:pic>
      <p:pic>
        <p:nvPicPr>
          <p:cNvPr id="8" name="Resim 7" descr="C:\Users\EXPER\Desktop\AdiyamanUniLogo.png"/>
          <p:cNvPicPr>
            <a:picLocks noChangeAspect="1"/>
          </p:cNvPicPr>
          <p:nvPr/>
        </p:nvPicPr>
        <p:blipFill>
          <a:blip r:embed="rId4"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5">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7708634" y="448207"/>
            <a:ext cx="864155" cy="864000"/>
          </a:xfrm>
          <a:prstGeom prst="rect">
            <a:avLst/>
          </a:prstGeom>
          <a:noFill/>
          <a:ln>
            <a:noFill/>
          </a:ln>
        </p:spPr>
      </p:pic>
      <p:sp>
        <p:nvSpPr>
          <p:cNvPr id="9" name="1 Başlık"/>
          <p:cNvSpPr txBox="1">
            <a:spLocks/>
          </p:cNvSpPr>
          <p:nvPr/>
        </p:nvSpPr>
        <p:spPr>
          <a:xfrm>
            <a:off x="505097" y="421716"/>
            <a:ext cx="8387383" cy="900000"/>
          </a:xfrm>
          <a:prstGeom prst="rect">
            <a:avLst/>
          </a:prstGeom>
          <a:solidFill>
            <a:srgbClr val="0070C0"/>
          </a:solidFill>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tr-TR" sz="2800" dirty="0">
              <a:ln>
                <a:solidFill>
                  <a:schemeClr val="bg1"/>
                </a:solidFill>
              </a:ln>
              <a:solidFill>
                <a:schemeClr val="bg1"/>
              </a:solidFill>
              <a:latin typeface="Imprint MT Shadow" panose="04020605060303030202" pitchFamily="82" charset="0"/>
            </a:endParaRPr>
          </a:p>
        </p:txBody>
      </p:sp>
      <p:sp>
        <p:nvSpPr>
          <p:cNvPr id="10" name="Başlık 1"/>
          <p:cNvSpPr>
            <a:spLocks noGrp="1"/>
          </p:cNvSpPr>
          <p:nvPr>
            <p:ph type="title"/>
          </p:nvPr>
        </p:nvSpPr>
        <p:spPr>
          <a:xfrm>
            <a:off x="468344" y="421716"/>
            <a:ext cx="7200000" cy="900000"/>
          </a:xfrm>
        </p:spPr>
        <p:txBody>
          <a:bodyPr>
            <a:noAutofit/>
          </a:bodyPr>
          <a:lstStyle/>
          <a:p>
            <a:r>
              <a:rPr lang="tr-TR" sz="2800" dirty="0" smtClean="0">
                <a:ln>
                  <a:solidFill>
                    <a:schemeClr val="bg1"/>
                  </a:solidFill>
                </a:ln>
                <a:solidFill>
                  <a:schemeClr val="bg1"/>
                </a:solidFill>
                <a:latin typeface="Imprint MT Shadow" panose="04020605060303030202" pitchFamily="82" charset="0"/>
              </a:rPr>
              <a:t>STRATEJİK PLANLAMA</a:t>
            </a:r>
            <a:endParaRPr lang="tr-TR" sz="2800" dirty="0">
              <a:ln>
                <a:solidFill>
                  <a:schemeClr val="bg1"/>
                </a:solidFill>
              </a:ln>
              <a:solidFill>
                <a:schemeClr val="bg1"/>
              </a:solidFill>
              <a:latin typeface="Imprint MT Shadow" panose="04020605060303030202" pitchFamily="82" charset="0"/>
            </a:endParaRPr>
          </a:p>
        </p:txBody>
      </p:sp>
      <p:sp>
        <p:nvSpPr>
          <p:cNvPr id="12" name="İçerik Yer Tutucusu 2"/>
          <p:cNvSpPr>
            <a:spLocks noGrp="1"/>
          </p:cNvSpPr>
          <p:nvPr>
            <p:ph idx="1"/>
          </p:nvPr>
        </p:nvSpPr>
        <p:spPr>
          <a:xfrm>
            <a:off x="468344" y="1788821"/>
            <a:ext cx="8104445" cy="4287998"/>
          </a:xfrm>
        </p:spPr>
        <p:txBody>
          <a:bodyPr>
            <a:noAutofit/>
          </a:bodyPr>
          <a:lstStyle/>
          <a:p>
            <a:pPr algn="just">
              <a:buClr>
                <a:srgbClr val="C00000"/>
              </a:buClr>
              <a:buFont typeface="Arial" panose="020B0604020202020204" pitchFamily="34" charset="0"/>
              <a:buChar char="•"/>
            </a:pPr>
            <a:r>
              <a:rPr lang="tr-TR" sz="3600" dirty="0" smtClean="0"/>
              <a:t>Kuruluşun </a:t>
            </a:r>
            <a:r>
              <a:rPr lang="tr-TR" sz="3600" dirty="0"/>
              <a:t>bulunduğu nokta ile ulaşmayı arzu ettiği durum arasındaki yolu tarif eder. </a:t>
            </a:r>
            <a:endParaRPr lang="tr-TR" sz="3600" dirty="0" smtClean="0"/>
          </a:p>
          <a:p>
            <a:pPr algn="just">
              <a:buClr>
                <a:srgbClr val="C00000"/>
              </a:buClr>
              <a:buFont typeface="Arial" panose="020B0604020202020204" pitchFamily="34" charset="0"/>
              <a:buChar char="•"/>
            </a:pPr>
            <a:r>
              <a:rPr lang="tr-TR" sz="3600" dirty="0" smtClean="0"/>
              <a:t>Stratejik Planlama ile kuruluşun </a:t>
            </a:r>
            <a:r>
              <a:rPr lang="tr-TR" sz="3600" dirty="0"/>
              <a:t>orta ve uzun vadeli </a:t>
            </a:r>
            <a:r>
              <a:rPr lang="tr-TR" sz="3600" dirty="0" smtClean="0"/>
              <a:t>amaçları, hedefleri </a:t>
            </a:r>
            <a:r>
              <a:rPr lang="tr-TR" sz="3600" dirty="0"/>
              <a:t>ve bunlara ulaşmayı mümkün kılacak </a:t>
            </a:r>
            <a:r>
              <a:rPr lang="tr-TR" sz="3600" dirty="0" smtClean="0"/>
              <a:t>yöntemler belirlenir.</a:t>
            </a:r>
            <a:endParaRPr lang="tr-TR" sz="3600" dirty="0"/>
          </a:p>
        </p:txBody>
      </p:sp>
      <p:sp>
        <p:nvSpPr>
          <p:cNvPr id="14" name="5 Altbilgi Yer Tutucusu"/>
          <p:cNvSpPr txBox="1">
            <a:spLocks/>
          </p:cNvSpPr>
          <p:nvPr/>
        </p:nvSpPr>
        <p:spPr>
          <a:xfrm>
            <a:off x="0" y="6233312"/>
            <a:ext cx="2539800" cy="501582"/>
          </a:xfrm>
          <a:prstGeom prst="rect">
            <a:avLst/>
          </a:prstGeom>
        </p:spPr>
        <p:txBody>
          <a:bodyPr vert="horz" anchor="b"/>
          <a:lstStyle>
            <a:defPPr>
              <a:defRPr lang="tr-TR"/>
            </a:defPPr>
            <a:lvl1pPr marL="0" algn="r" defTabSz="914400" rtl="0" eaLnBrk="1" latinLnBrk="0" hangingPunct="1">
              <a:defRPr kumimoji="0" sz="1000" kern="1200">
                <a:solidFill>
                  <a:schemeClr val="accent1">
                    <a:tint val="2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200" dirty="0" smtClean="0">
                <a:solidFill>
                  <a:srgbClr val="00B050"/>
                </a:solidFill>
                <a:latin typeface="Imprint MT Shadow" panose="04020605060303030202" pitchFamily="82" charset="0"/>
              </a:rPr>
              <a:t>Strateji </a:t>
            </a:r>
            <a:r>
              <a:rPr lang="tr-TR" sz="1200" dirty="0">
                <a:solidFill>
                  <a:srgbClr val="00B050"/>
                </a:solidFill>
                <a:latin typeface="Imprint MT Shadow" panose="04020605060303030202" pitchFamily="82" charset="0"/>
              </a:rPr>
              <a:t>Geliştirme Daire Başkanlığı</a:t>
            </a:r>
          </a:p>
        </p:txBody>
      </p:sp>
      <p:sp>
        <p:nvSpPr>
          <p:cNvPr id="5" name="Slayt Numarası Yer Tutucusu 4"/>
          <p:cNvSpPr>
            <a:spLocks noGrp="1"/>
          </p:cNvSpPr>
          <p:nvPr>
            <p:ph type="sldNum" sz="quarter" idx="12"/>
          </p:nvPr>
        </p:nvSpPr>
        <p:spPr/>
        <p:txBody>
          <a:bodyPr/>
          <a:lstStyle/>
          <a:p>
            <a:fld id="{B1DEFA8C-F947-479F-BE07-76B6B3F80BF1}" type="slidenum">
              <a:rPr lang="tr-TR" smtClean="0"/>
              <a:pPr/>
              <a:t>5</a:t>
            </a:fld>
            <a:endParaRPr lang="tr-TR"/>
          </a:p>
        </p:txBody>
      </p:sp>
    </p:spTree>
    <p:extLst>
      <p:ext uri="{BB962C8B-B14F-4D97-AF65-F5344CB8AC3E}">
        <p14:creationId xmlns:p14="http://schemas.microsoft.com/office/powerpoint/2010/main" val="2298174548"/>
      </p:ext>
    </p:extLst>
  </p:cSld>
  <p:clrMapOvr>
    <a:masterClrMapping/>
  </p:clrMapOvr>
  <p:transition spd="med">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descr="C:\Documents and Settings\Yasemin.KLMN-AA0CC8569B\Desktop\Stratejik Yonetim\soyut\Kullanılanlar\Abstract-White-16981.jpg"/>
          <p:cNvPicPr>
            <a:picLocks noChangeAspect="1" noChangeArrowheads="1"/>
          </p:cNvPicPr>
          <p:nvPr/>
        </p:nvPicPr>
        <p:blipFill rotWithShape="1">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l="39528"/>
          <a:stretch/>
        </p:blipFill>
        <p:spPr bwMode="auto">
          <a:xfrm flipH="1">
            <a:off x="0" y="41939"/>
            <a:ext cx="9144000" cy="6083154"/>
          </a:xfrm>
          <a:prstGeom prst="rect">
            <a:avLst/>
          </a:prstGeom>
          <a:noFill/>
          <a:extLst>
            <a:ext uri="{909E8E84-426E-40DD-AFC4-6F175D3DCCD1}">
              <a14:hiddenFill xmlns:a14="http://schemas.microsoft.com/office/drawing/2010/main">
                <a:solidFill>
                  <a:srgbClr val="FFFFFF"/>
                </a:solidFill>
              </a14:hiddenFill>
            </a:ext>
          </a:extLst>
        </p:spPr>
      </p:pic>
      <p:sp>
        <p:nvSpPr>
          <p:cNvPr id="3" name="İçerik Yer Tutucusu 2"/>
          <p:cNvSpPr>
            <a:spLocks noGrp="1"/>
          </p:cNvSpPr>
          <p:nvPr>
            <p:ph idx="1"/>
          </p:nvPr>
        </p:nvSpPr>
        <p:spPr>
          <a:xfrm>
            <a:off x="179512" y="1052736"/>
            <a:ext cx="8748872" cy="5184576"/>
          </a:xfrm>
        </p:spPr>
        <p:txBody>
          <a:bodyPr>
            <a:noAutofit/>
          </a:bodyPr>
          <a:lstStyle/>
          <a:p>
            <a:pPr marL="0" indent="0" algn="just">
              <a:buNone/>
            </a:pPr>
            <a:endParaRPr lang="tr-TR" sz="2800" dirty="0" smtClean="0"/>
          </a:p>
          <a:p>
            <a:pPr marL="0" indent="0" algn="just">
              <a:buNone/>
            </a:pPr>
            <a:r>
              <a:rPr lang="tr-TR" sz="2800" dirty="0" smtClean="0"/>
              <a:t>Kamu </a:t>
            </a:r>
            <a:r>
              <a:rPr lang="tr-TR" sz="2800" dirty="0"/>
              <a:t>idareleri; kalkınma planları, Cumhurbaşkanı tarafından belirlenen politikalar, programlar, ilgili mevzuat ve benimsedikleri temel ilkeler çerçevesinde geleceğe ilişkin misyon ve vizyonlarını oluşturmak, stratejik amaçlar ve ölçülebilir hedefler saptamak, performanslarını önceden belirlenmiş olan göstergeler doğrultusunda ölçmek ve bu sürecin izleme ve değerlendirmesini yapmak amacıyla katılımcı yöntemlerle stratejik plan </a:t>
            </a:r>
            <a:r>
              <a:rPr lang="tr-TR" sz="2800" dirty="0" smtClean="0"/>
              <a:t>hazırlarlar </a:t>
            </a:r>
            <a:r>
              <a:rPr lang="tr-TR" sz="2800" dirty="0" smtClean="0">
                <a:solidFill>
                  <a:srgbClr val="FF0000"/>
                </a:solidFill>
              </a:rPr>
              <a:t>(</a:t>
            </a:r>
            <a:r>
              <a:rPr lang="tr-TR" dirty="0" smtClean="0">
                <a:solidFill>
                  <a:srgbClr val="FF0000"/>
                </a:solidFill>
              </a:rPr>
              <a:t>5018 madde 9)</a:t>
            </a:r>
          </a:p>
          <a:p>
            <a:pPr algn="just">
              <a:buClr>
                <a:srgbClr val="C00000"/>
              </a:buClr>
              <a:buFont typeface="Arial" panose="020B0604020202020204" pitchFamily="34" charset="0"/>
              <a:buChar char="•"/>
            </a:pPr>
            <a:endParaRPr lang="tr-TR" dirty="0">
              <a:solidFill>
                <a:srgbClr val="FF0000"/>
              </a:solidFill>
              <a:latin typeface="Imprint MT Shadow" panose="04020605060303030202" pitchFamily="82" charset="0"/>
            </a:endParaRPr>
          </a:p>
        </p:txBody>
      </p:sp>
      <p:sp>
        <p:nvSpPr>
          <p:cNvPr id="5" name="1 Başlık"/>
          <p:cNvSpPr txBox="1">
            <a:spLocks/>
          </p:cNvSpPr>
          <p:nvPr/>
        </p:nvSpPr>
        <p:spPr>
          <a:xfrm>
            <a:off x="395536" y="17188"/>
            <a:ext cx="8532848" cy="900000"/>
          </a:xfrm>
          <a:prstGeom prst="rect">
            <a:avLst/>
          </a:prstGeom>
          <a:solidFill>
            <a:srgbClr val="0070C0"/>
          </a:solidFill>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tr-TR" sz="2800" dirty="0">
              <a:ln>
                <a:solidFill>
                  <a:schemeClr val="bg1"/>
                </a:solidFill>
              </a:ln>
              <a:solidFill>
                <a:schemeClr val="bg1"/>
              </a:solidFill>
              <a:latin typeface="Imprint MT Shadow" panose="04020605060303030202" pitchFamily="82" charset="0"/>
            </a:endParaRPr>
          </a:p>
        </p:txBody>
      </p:sp>
      <p:sp>
        <p:nvSpPr>
          <p:cNvPr id="2" name="Başlık 1"/>
          <p:cNvSpPr>
            <a:spLocks noGrp="1"/>
          </p:cNvSpPr>
          <p:nvPr>
            <p:ph type="title"/>
          </p:nvPr>
        </p:nvSpPr>
        <p:spPr>
          <a:xfrm>
            <a:off x="438539" y="421716"/>
            <a:ext cx="7200000" cy="290593"/>
          </a:xfrm>
        </p:spPr>
        <p:txBody>
          <a:bodyPr>
            <a:noAutofit/>
          </a:bodyPr>
          <a:lstStyle/>
          <a:p>
            <a:r>
              <a:rPr lang="tr-TR" sz="2800" dirty="0" smtClean="0">
                <a:ln>
                  <a:solidFill>
                    <a:schemeClr val="bg1"/>
                  </a:solidFill>
                </a:ln>
                <a:solidFill>
                  <a:schemeClr val="bg1"/>
                </a:solidFill>
                <a:latin typeface="Imprint MT Shadow" panose="04020605060303030202" pitchFamily="82" charset="0"/>
              </a:rPr>
              <a:t>DAYANAK</a:t>
            </a:r>
            <a:endParaRPr lang="tr-TR" sz="2800" dirty="0">
              <a:ln>
                <a:solidFill>
                  <a:schemeClr val="bg1"/>
                </a:solidFill>
              </a:ln>
              <a:solidFill>
                <a:schemeClr val="bg1"/>
              </a:solidFill>
              <a:latin typeface="Imprint MT Shadow" panose="04020605060303030202" pitchFamily="82" charset="0"/>
            </a:endParaRPr>
          </a:p>
        </p:txBody>
      </p:sp>
      <p:sp>
        <p:nvSpPr>
          <p:cNvPr id="10" name="5 Altbilgi Yer Tutucusu"/>
          <p:cNvSpPr txBox="1">
            <a:spLocks/>
          </p:cNvSpPr>
          <p:nvPr/>
        </p:nvSpPr>
        <p:spPr>
          <a:xfrm>
            <a:off x="6516216" y="6237312"/>
            <a:ext cx="2539800" cy="501582"/>
          </a:xfrm>
          <a:prstGeom prst="rect">
            <a:avLst/>
          </a:prstGeom>
        </p:spPr>
        <p:txBody>
          <a:bodyPr vert="horz" anchor="b"/>
          <a:lstStyle>
            <a:defPPr>
              <a:defRPr lang="tr-TR"/>
            </a:defPPr>
            <a:lvl1pPr marL="0" algn="r" defTabSz="914400" rtl="0" eaLnBrk="1" latinLnBrk="0" hangingPunct="1">
              <a:defRPr kumimoji="0" sz="1000" kern="1200">
                <a:solidFill>
                  <a:schemeClr val="accent1">
                    <a:tint val="2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200" dirty="0" smtClean="0">
                <a:solidFill>
                  <a:srgbClr val="00B050"/>
                </a:solidFill>
                <a:latin typeface="Imprint MT Shadow" panose="04020605060303030202" pitchFamily="82" charset="0"/>
              </a:rPr>
              <a:t>Strateji </a:t>
            </a:r>
            <a:r>
              <a:rPr lang="tr-TR" sz="1200" dirty="0">
                <a:solidFill>
                  <a:srgbClr val="00B050"/>
                </a:solidFill>
                <a:latin typeface="Imprint MT Shadow" panose="04020605060303030202" pitchFamily="82" charset="0"/>
              </a:rPr>
              <a:t>Geliştirme Daire Başkanlığı</a:t>
            </a:r>
          </a:p>
        </p:txBody>
      </p:sp>
      <p:sp>
        <p:nvSpPr>
          <p:cNvPr id="9" name="Slayt Numarası Yer Tutucusu 8"/>
          <p:cNvSpPr>
            <a:spLocks noGrp="1"/>
          </p:cNvSpPr>
          <p:nvPr>
            <p:ph type="sldNum" sz="quarter" idx="12"/>
          </p:nvPr>
        </p:nvSpPr>
        <p:spPr/>
        <p:txBody>
          <a:bodyPr/>
          <a:lstStyle/>
          <a:p>
            <a:fld id="{B1DEFA8C-F947-479F-BE07-76B6B3F80BF1}" type="slidenum">
              <a:rPr lang="tr-TR" smtClean="0"/>
              <a:pPr/>
              <a:t>6</a:t>
            </a:fld>
            <a:endParaRPr lang="tr-TR"/>
          </a:p>
        </p:txBody>
      </p:sp>
    </p:spTree>
    <p:extLst>
      <p:ext uri="{BB962C8B-B14F-4D97-AF65-F5344CB8AC3E}">
        <p14:creationId xmlns:p14="http://schemas.microsoft.com/office/powerpoint/2010/main" val="1175277484"/>
      </p:ext>
    </p:extLst>
  </p:cSld>
  <p:clrMapOvr>
    <a:masterClrMapping/>
  </p:clrMapOvr>
  <p:transition spd="med">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descr="C:\Documents and Settings\Yasemin.KLMN-AA0CC8569B\Desktop\Stratejik Yonetim\soyut\Kullanılanlar\Abstract-White-16981.jpg"/>
          <p:cNvPicPr>
            <a:picLocks noChangeAspect="1" noChangeArrowheads="1"/>
          </p:cNvPicPr>
          <p:nvPr/>
        </p:nvPicPr>
        <p:blipFill rotWithShape="1">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l="39528"/>
          <a:stretch/>
        </p:blipFill>
        <p:spPr bwMode="auto">
          <a:xfrm>
            <a:off x="179510" y="116632"/>
            <a:ext cx="8784977" cy="5832648"/>
          </a:xfrm>
          <a:prstGeom prst="rect">
            <a:avLst/>
          </a:prstGeom>
          <a:noFill/>
          <a:extLst>
            <a:ext uri="{909E8E84-426E-40DD-AFC4-6F175D3DCCD1}">
              <a14:hiddenFill xmlns:a14="http://schemas.microsoft.com/office/drawing/2010/main">
                <a:solidFill>
                  <a:srgbClr val="FFFFFF"/>
                </a:solidFill>
              </a14:hiddenFill>
            </a:ext>
          </a:extLst>
        </p:spPr>
      </p:pic>
      <p:pic>
        <p:nvPicPr>
          <p:cNvPr id="8" name="Resim 7" descr="C:\Users\EXPER\Desktop\AdiyamanUniLogo.png"/>
          <p:cNvPicPr>
            <a:picLocks noChangeAspect="1"/>
          </p:cNvPicPr>
          <p:nvPr/>
        </p:nvPicPr>
        <p:blipFill>
          <a:blip r:embed="rId4"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5">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7708634" y="448207"/>
            <a:ext cx="864155" cy="864000"/>
          </a:xfrm>
          <a:prstGeom prst="rect">
            <a:avLst/>
          </a:prstGeom>
          <a:noFill/>
          <a:ln>
            <a:noFill/>
          </a:ln>
        </p:spPr>
      </p:pic>
      <p:sp>
        <p:nvSpPr>
          <p:cNvPr id="9" name="1 Başlık"/>
          <p:cNvSpPr txBox="1">
            <a:spLocks/>
          </p:cNvSpPr>
          <p:nvPr/>
        </p:nvSpPr>
        <p:spPr>
          <a:xfrm>
            <a:off x="179510" y="408883"/>
            <a:ext cx="8676865" cy="912833"/>
          </a:xfrm>
          <a:prstGeom prst="rect">
            <a:avLst/>
          </a:prstGeom>
          <a:solidFill>
            <a:srgbClr val="0070C0"/>
          </a:solidFill>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tr-TR" sz="2800" dirty="0">
              <a:ln>
                <a:solidFill>
                  <a:schemeClr val="bg1"/>
                </a:solidFill>
              </a:ln>
              <a:solidFill>
                <a:schemeClr val="bg1"/>
              </a:solidFill>
              <a:latin typeface="Imprint MT Shadow" panose="04020605060303030202" pitchFamily="82" charset="0"/>
            </a:endParaRPr>
          </a:p>
        </p:txBody>
      </p:sp>
      <p:sp>
        <p:nvSpPr>
          <p:cNvPr id="10" name="Başlık 1"/>
          <p:cNvSpPr>
            <a:spLocks noGrp="1"/>
          </p:cNvSpPr>
          <p:nvPr>
            <p:ph type="title"/>
          </p:nvPr>
        </p:nvSpPr>
        <p:spPr>
          <a:xfrm>
            <a:off x="179510" y="421716"/>
            <a:ext cx="7488834" cy="900000"/>
          </a:xfrm>
        </p:spPr>
        <p:txBody>
          <a:bodyPr>
            <a:noAutofit/>
          </a:bodyPr>
          <a:lstStyle/>
          <a:p>
            <a:r>
              <a:rPr lang="tr-TR" sz="2800" dirty="0" smtClean="0">
                <a:ln>
                  <a:solidFill>
                    <a:schemeClr val="bg1"/>
                  </a:solidFill>
                </a:ln>
                <a:solidFill>
                  <a:schemeClr val="bg1"/>
                </a:solidFill>
                <a:latin typeface="Imprint MT Shadow" panose="04020605060303030202" pitchFamily="82" charset="0"/>
              </a:rPr>
              <a:t>DAYANAK</a:t>
            </a:r>
            <a:endParaRPr lang="tr-TR" sz="2800" dirty="0">
              <a:ln>
                <a:solidFill>
                  <a:schemeClr val="bg1"/>
                </a:solidFill>
              </a:ln>
              <a:solidFill>
                <a:schemeClr val="bg1"/>
              </a:solidFill>
              <a:latin typeface="Imprint MT Shadow" panose="04020605060303030202" pitchFamily="82" charset="0"/>
            </a:endParaRPr>
          </a:p>
        </p:txBody>
      </p:sp>
      <p:sp>
        <p:nvSpPr>
          <p:cNvPr id="13" name="İçerik Yer Tutucusu 2"/>
          <p:cNvSpPr>
            <a:spLocks noGrp="1"/>
          </p:cNvSpPr>
          <p:nvPr>
            <p:ph idx="1"/>
          </p:nvPr>
        </p:nvSpPr>
        <p:spPr>
          <a:xfrm>
            <a:off x="179512" y="1321716"/>
            <a:ext cx="8640959" cy="4627564"/>
          </a:xfrm>
        </p:spPr>
        <p:txBody>
          <a:bodyPr>
            <a:noAutofit/>
          </a:bodyPr>
          <a:lstStyle/>
          <a:p>
            <a:pPr marL="0" indent="0" algn="just">
              <a:buNone/>
            </a:pPr>
            <a:r>
              <a:rPr lang="tr-TR" sz="3000" dirty="0"/>
              <a:t>22 NİSAN 2021 Tarihli Resmi Gazete’ de yayımlanarak yürürlüğe giren; </a:t>
            </a:r>
            <a:r>
              <a:rPr lang="tr-TR" sz="3000" b="1" dirty="0" smtClean="0">
                <a:solidFill>
                  <a:srgbClr val="FF0000"/>
                </a:solidFill>
              </a:rPr>
              <a:t>KAMU </a:t>
            </a:r>
            <a:r>
              <a:rPr lang="tr-TR" sz="3000" b="1" dirty="0">
                <a:solidFill>
                  <a:srgbClr val="FF0000"/>
                </a:solidFill>
              </a:rPr>
              <a:t>İDARELERİNCE HAZIRLANACAK  STRATEJİK PLANLANLAR VE PERFORMANS PROGRAMLARI İLE FAALİYET RAPORLARINA  İLİŞKİN</a:t>
            </a:r>
            <a:r>
              <a:rPr lang="tr-TR" sz="3000" dirty="0">
                <a:solidFill>
                  <a:srgbClr val="FF0000"/>
                </a:solidFill>
              </a:rPr>
              <a:t> </a:t>
            </a:r>
            <a:r>
              <a:rPr lang="tr-TR" sz="3000" b="1" dirty="0">
                <a:solidFill>
                  <a:srgbClr val="FF0000"/>
                </a:solidFill>
              </a:rPr>
              <a:t>USUL VE ESASLAR HAKKINDA </a:t>
            </a:r>
            <a:r>
              <a:rPr lang="tr-TR" sz="3000" b="1" dirty="0" smtClean="0">
                <a:solidFill>
                  <a:srgbClr val="FF0000"/>
                </a:solidFill>
              </a:rPr>
              <a:t>YÖNETMELİK» ve</a:t>
            </a:r>
            <a:endParaRPr lang="tr-TR" sz="3000" dirty="0">
              <a:solidFill>
                <a:srgbClr val="FF0000"/>
              </a:solidFill>
            </a:endParaRPr>
          </a:p>
          <a:p>
            <a:pPr marL="0" indent="0" algn="just">
              <a:buNone/>
            </a:pPr>
            <a:r>
              <a:rPr lang="tr-TR" sz="3000" dirty="0" smtClean="0"/>
              <a:t>Cumhurbaşkanlığı Strateji ve Bütçe Başkanlığı tarafından stratejik </a:t>
            </a:r>
            <a:r>
              <a:rPr lang="tr-TR" sz="3000" dirty="0"/>
              <a:t>planlama sürecinde yol göstermek amacıyla </a:t>
            </a:r>
            <a:r>
              <a:rPr lang="tr-TR" sz="3000" dirty="0" smtClean="0"/>
              <a:t> «</a:t>
            </a:r>
            <a:r>
              <a:rPr lang="tr-TR" sz="3000" dirty="0" smtClean="0">
                <a:solidFill>
                  <a:srgbClr val="FF0000"/>
                </a:solidFill>
              </a:rPr>
              <a:t>ÜNİVERSİTELER İÇİN STRATEJİK PLANLAMA REHBERİ</a:t>
            </a:r>
            <a:r>
              <a:rPr lang="tr-TR" sz="3000" dirty="0" smtClean="0"/>
              <a:t>» hazırlanmıştır.</a:t>
            </a:r>
            <a:endParaRPr lang="tr-TR" sz="3000" dirty="0"/>
          </a:p>
        </p:txBody>
      </p:sp>
      <p:sp>
        <p:nvSpPr>
          <p:cNvPr id="14" name="5 Altbilgi Yer Tutucusu"/>
          <p:cNvSpPr txBox="1">
            <a:spLocks/>
          </p:cNvSpPr>
          <p:nvPr/>
        </p:nvSpPr>
        <p:spPr>
          <a:xfrm>
            <a:off x="6516216" y="6237312"/>
            <a:ext cx="2539800" cy="501582"/>
          </a:xfrm>
          <a:prstGeom prst="rect">
            <a:avLst/>
          </a:prstGeom>
        </p:spPr>
        <p:txBody>
          <a:bodyPr vert="horz" anchor="b"/>
          <a:lstStyle>
            <a:defPPr>
              <a:defRPr lang="tr-TR"/>
            </a:defPPr>
            <a:lvl1pPr marL="0" algn="r" defTabSz="914400" rtl="0" eaLnBrk="1" latinLnBrk="0" hangingPunct="1">
              <a:defRPr kumimoji="0" sz="1000" kern="1200">
                <a:solidFill>
                  <a:schemeClr val="accent1">
                    <a:tint val="2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200" dirty="0" smtClean="0">
                <a:solidFill>
                  <a:srgbClr val="00B050"/>
                </a:solidFill>
                <a:latin typeface="Imprint MT Shadow" panose="04020605060303030202" pitchFamily="82" charset="0"/>
              </a:rPr>
              <a:t>Strateji </a:t>
            </a:r>
            <a:r>
              <a:rPr lang="tr-TR" sz="1200" dirty="0">
                <a:solidFill>
                  <a:srgbClr val="00B050"/>
                </a:solidFill>
                <a:latin typeface="Imprint MT Shadow" panose="04020605060303030202" pitchFamily="82" charset="0"/>
              </a:rPr>
              <a:t>Geliştirme Daire Başkanlığı</a:t>
            </a:r>
          </a:p>
        </p:txBody>
      </p:sp>
      <p:sp>
        <p:nvSpPr>
          <p:cNvPr id="5" name="Slayt Numarası Yer Tutucusu 4"/>
          <p:cNvSpPr>
            <a:spLocks noGrp="1"/>
          </p:cNvSpPr>
          <p:nvPr>
            <p:ph type="sldNum" sz="quarter" idx="12"/>
          </p:nvPr>
        </p:nvSpPr>
        <p:spPr/>
        <p:txBody>
          <a:bodyPr/>
          <a:lstStyle/>
          <a:p>
            <a:fld id="{B1DEFA8C-F947-479F-BE07-76B6B3F80BF1}" type="slidenum">
              <a:rPr lang="tr-TR" smtClean="0"/>
              <a:pPr/>
              <a:t>7</a:t>
            </a:fld>
            <a:endParaRPr lang="tr-TR" dirty="0"/>
          </a:p>
        </p:txBody>
      </p:sp>
    </p:spTree>
    <p:extLst>
      <p:ext uri="{BB962C8B-B14F-4D97-AF65-F5344CB8AC3E}">
        <p14:creationId xmlns:p14="http://schemas.microsoft.com/office/powerpoint/2010/main" val="2627554339"/>
      </p:ext>
    </p:extLst>
  </p:cSld>
  <p:clrMapOvr>
    <a:masterClrMapping/>
  </p:clrMapOvr>
  <p:transition spd="med">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9" descr="C:\Documents and Settings\Yasemin.KLMN-AA0CC8569B\Desktop\Stratejik Yonetim\soyut\Kullanılanlar\Abstract-White-16981.jpg"/>
          <p:cNvPicPr>
            <a:picLocks noChangeAspect="1" noChangeArrowheads="1"/>
          </p:cNvPicPr>
          <p:nvPr/>
        </p:nvPicPr>
        <p:blipFill rotWithShape="1">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l="39528"/>
          <a:stretch/>
        </p:blipFill>
        <p:spPr bwMode="auto">
          <a:xfrm>
            <a:off x="20067" y="188640"/>
            <a:ext cx="8876504" cy="5976664"/>
          </a:xfrm>
          <a:prstGeom prst="rect">
            <a:avLst/>
          </a:prstGeom>
          <a:noFill/>
          <a:extLst>
            <a:ext uri="{909E8E84-426E-40DD-AFC4-6F175D3DCCD1}">
              <a14:hiddenFill xmlns:a14="http://schemas.microsoft.com/office/drawing/2010/main">
                <a:solidFill>
                  <a:srgbClr val="FFFFFF"/>
                </a:solidFill>
              </a14:hiddenFill>
            </a:ext>
          </a:extLst>
        </p:spPr>
      </p:pic>
      <p:pic>
        <p:nvPicPr>
          <p:cNvPr id="8" name="Resim 7" descr="C:\Users\EXPER\Desktop\AdiyamanUniLogo.png"/>
          <p:cNvPicPr>
            <a:picLocks noChangeAspect="1"/>
          </p:cNvPicPr>
          <p:nvPr/>
        </p:nvPicPr>
        <p:blipFill>
          <a:blip r:embed="rId4"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5">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7708634" y="448207"/>
            <a:ext cx="864155" cy="864000"/>
          </a:xfrm>
          <a:prstGeom prst="rect">
            <a:avLst/>
          </a:prstGeom>
          <a:noFill/>
          <a:ln>
            <a:noFill/>
          </a:ln>
        </p:spPr>
      </p:pic>
      <p:sp>
        <p:nvSpPr>
          <p:cNvPr id="9" name="1 Başlık"/>
          <p:cNvSpPr txBox="1">
            <a:spLocks/>
          </p:cNvSpPr>
          <p:nvPr/>
        </p:nvSpPr>
        <p:spPr>
          <a:xfrm>
            <a:off x="88205" y="50574"/>
            <a:ext cx="8808366" cy="930153"/>
          </a:xfrm>
          <a:prstGeom prst="rect">
            <a:avLst/>
          </a:prstGeom>
          <a:solidFill>
            <a:srgbClr val="0070C0"/>
          </a:solidFill>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tr-TR" sz="2800" dirty="0">
              <a:ln>
                <a:solidFill>
                  <a:schemeClr val="bg1"/>
                </a:solidFill>
              </a:ln>
              <a:solidFill>
                <a:schemeClr val="bg1"/>
              </a:solidFill>
              <a:latin typeface="Imprint MT Shadow" panose="04020605060303030202" pitchFamily="82" charset="0"/>
            </a:endParaRPr>
          </a:p>
        </p:txBody>
      </p:sp>
      <p:sp>
        <p:nvSpPr>
          <p:cNvPr id="10" name="Başlık 1"/>
          <p:cNvSpPr>
            <a:spLocks noGrp="1"/>
          </p:cNvSpPr>
          <p:nvPr>
            <p:ph type="title"/>
          </p:nvPr>
        </p:nvSpPr>
        <p:spPr>
          <a:xfrm>
            <a:off x="111965" y="50576"/>
            <a:ext cx="7200000" cy="714128"/>
          </a:xfrm>
        </p:spPr>
        <p:txBody>
          <a:bodyPr>
            <a:noAutofit/>
          </a:bodyPr>
          <a:lstStyle/>
          <a:p>
            <a:r>
              <a:rPr lang="tr-TR" sz="2800" dirty="0" smtClean="0">
                <a:ln>
                  <a:solidFill>
                    <a:schemeClr val="bg1"/>
                  </a:solidFill>
                </a:ln>
                <a:solidFill>
                  <a:schemeClr val="bg1"/>
                </a:solidFill>
                <a:latin typeface="Imprint MT Shadow" panose="04020605060303030202" pitchFamily="82" charset="0"/>
              </a:rPr>
              <a:t>STRATEJİK PLANLAMA</a:t>
            </a:r>
            <a:endParaRPr lang="tr-TR" sz="2800" dirty="0">
              <a:ln>
                <a:solidFill>
                  <a:schemeClr val="bg1"/>
                </a:solidFill>
              </a:ln>
              <a:solidFill>
                <a:schemeClr val="bg1"/>
              </a:solidFill>
              <a:latin typeface="Imprint MT Shadow" panose="04020605060303030202" pitchFamily="82" charset="0"/>
            </a:endParaRPr>
          </a:p>
        </p:txBody>
      </p:sp>
      <p:sp>
        <p:nvSpPr>
          <p:cNvPr id="12" name="İçerik Yer Tutucusu 2"/>
          <p:cNvSpPr>
            <a:spLocks noGrp="1"/>
          </p:cNvSpPr>
          <p:nvPr>
            <p:ph idx="1"/>
          </p:nvPr>
        </p:nvSpPr>
        <p:spPr>
          <a:xfrm>
            <a:off x="111965" y="980727"/>
            <a:ext cx="8852524" cy="5184577"/>
          </a:xfrm>
        </p:spPr>
        <p:txBody>
          <a:bodyPr>
            <a:noAutofit/>
          </a:bodyPr>
          <a:lstStyle/>
          <a:p>
            <a:pPr marL="0" indent="0" algn="just">
              <a:buNone/>
            </a:pPr>
            <a:r>
              <a:rPr lang="tr-TR" sz="2200" b="1" dirty="0" smtClean="0">
                <a:solidFill>
                  <a:srgbClr val="C00000"/>
                </a:solidFill>
              </a:rPr>
              <a:t>Stratejik </a:t>
            </a:r>
            <a:r>
              <a:rPr lang="tr-TR" sz="2200" b="1" dirty="0">
                <a:solidFill>
                  <a:srgbClr val="C00000"/>
                </a:solidFill>
              </a:rPr>
              <a:t>planlama sürecinde aşağıdaki genel ilkelere </a:t>
            </a:r>
            <a:r>
              <a:rPr lang="tr-TR" sz="2200" b="1" dirty="0" smtClean="0">
                <a:solidFill>
                  <a:srgbClr val="C00000"/>
                </a:solidFill>
              </a:rPr>
              <a:t>uyulur;</a:t>
            </a:r>
          </a:p>
          <a:p>
            <a:pPr marL="0" indent="0" algn="just">
              <a:buClr>
                <a:srgbClr val="C00000"/>
              </a:buClr>
              <a:buNone/>
            </a:pPr>
            <a:r>
              <a:rPr lang="tr-TR" sz="2000" dirty="0"/>
              <a:t>-</a:t>
            </a:r>
            <a:r>
              <a:rPr lang="tr-TR" sz="2000" dirty="0" smtClean="0"/>
              <a:t> Stratejik </a:t>
            </a:r>
            <a:r>
              <a:rPr lang="tr-TR" sz="2000" dirty="0"/>
              <a:t>plan kamu idarelerince ve idarelerin </a:t>
            </a:r>
            <a:r>
              <a:rPr lang="tr-TR" sz="2000" dirty="0" smtClean="0"/>
              <a:t>kendi çalışanları </a:t>
            </a:r>
            <a:r>
              <a:rPr lang="tr-TR" sz="2000" dirty="0"/>
              <a:t>tarafından hazırlanır. </a:t>
            </a:r>
            <a:endParaRPr lang="tr-TR" sz="2000" dirty="0" smtClean="0"/>
          </a:p>
          <a:p>
            <a:pPr algn="just">
              <a:buClr>
                <a:srgbClr val="C00000"/>
              </a:buClr>
              <a:buFontTx/>
              <a:buChar char="-"/>
            </a:pPr>
            <a:r>
              <a:rPr lang="tr-TR" sz="2000" dirty="0" smtClean="0"/>
              <a:t>Stratejik </a:t>
            </a:r>
            <a:r>
              <a:rPr lang="tr-TR" sz="2000" dirty="0"/>
              <a:t>plan hazırlıklarında; kamu idaresi çalışanlarının, kamu idaresinin hizmetlerinden yararlananların, kamu idaresinin faaliyet alanı ve hizmetleri ile </a:t>
            </a:r>
            <a:r>
              <a:rPr lang="tr-TR" sz="2000" dirty="0" smtClean="0"/>
              <a:t>ilgili sivil </a:t>
            </a:r>
            <a:r>
              <a:rPr lang="tr-TR" sz="2000" dirty="0"/>
              <a:t>toplum kuruluşlarının, ilgili kamu idareleri ile diğer paydaşların </a:t>
            </a:r>
            <a:r>
              <a:rPr lang="tr-TR" sz="2000" dirty="0" smtClean="0"/>
              <a:t>katılımları sağlanır </a:t>
            </a:r>
            <a:r>
              <a:rPr lang="tr-TR" sz="2000" dirty="0"/>
              <a:t>ve </a:t>
            </a:r>
            <a:r>
              <a:rPr lang="tr-TR" sz="2000" dirty="0" smtClean="0"/>
              <a:t>katkıları alınır</a:t>
            </a:r>
            <a:r>
              <a:rPr lang="tr-TR" sz="2000" dirty="0"/>
              <a:t>. </a:t>
            </a:r>
            <a:endParaRPr lang="tr-TR" sz="2000" dirty="0" smtClean="0"/>
          </a:p>
          <a:p>
            <a:pPr algn="just">
              <a:buClr>
                <a:srgbClr val="C00000"/>
              </a:buClr>
              <a:buFontTx/>
              <a:buChar char="-"/>
            </a:pPr>
            <a:r>
              <a:rPr lang="tr-TR" sz="2000" dirty="0" smtClean="0"/>
              <a:t>Çalışmalar</a:t>
            </a:r>
            <a:r>
              <a:rPr lang="tr-TR" sz="2000" dirty="0"/>
              <a:t>, bakanlıklarda bakan veya bakan tarafından belirlenen bir üst yönetici, diğer idarelerde üst yönetici başkanlığında, tüm birimlerin aktif katılım ve katkılarıyla strateji geliştirme biriminin koordinatörlüğünde yürütülür</a:t>
            </a:r>
            <a:r>
              <a:rPr lang="tr-TR" sz="2000" dirty="0" smtClean="0"/>
              <a:t>.</a:t>
            </a:r>
          </a:p>
          <a:p>
            <a:pPr algn="just">
              <a:buClr>
                <a:srgbClr val="C00000"/>
              </a:buClr>
              <a:buFontTx/>
              <a:buChar char="-"/>
            </a:pPr>
            <a:r>
              <a:rPr lang="tr-TR" sz="2000" dirty="0"/>
              <a:t>Stratejik planlama sürecinin etkili ve etkin bir şekilde yürütülmesinden tüm birimler </a:t>
            </a:r>
            <a:r>
              <a:rPr lang="tr-TR" sz="2000" dirty="0" smtClean="0"/>
              <a:t>sorumludur</a:t>
            </a:r>
          </a:p>
          <a:p>
            <a:pPr algn="just">
              <a:buClr>
                <a:srgbClr val="C00000"/>
              </a:buClr>
              <a:buFontTx/>
              <a:buChar char="-"/>
            </a:pPr>
            <a:r>
              <a:rPr lang="tr-TR" sz="2000" dirty="0"/>
              <a:t>Kamu idarelerinin stratejik planları; Kanuna, </a:t>
            </a:r>
            <a:r>
              <a:rPr lang="tr-TR" sz="2000" dirty="0" smtClean="0"/>
              <a:t>Yönetmeliğe ve stratejik </a:t>
            </a:r>
            <a:r>
              <a:rPr lang="tr-TR" sz="2000" dirty="0"/>
              <a:t>planlamaya ilişkin rehberlere ve tebliğlere uygun olarak hazırlanır</a:t>
            </a:r>
            <a:endParaRPr lang="tr-TR" sz="2200" dirty="0">
              <a:solidFill>
                <a:schemeClr val="accent3"/>
              </a:solidFill>
            </a:endParaRPr>
          </a:p>
        </p:txBody>
      </p:sp>
      <p:sp>
        <p:nvSpPr>
          <p:cNvPr id="14" name="5 Altbilgi Yer Tutucusu"/>
          <p:cNvSpPr txBox="1">
            <a:spLocks/>
          </p:cNvSpPr>
          <p:nvPr/>
        </p:nvSpPr>
        <p:spPr>
          <a:xfrm>
            <a:off x="111965" y="6237312"/>
            <a:ext cx="2539800" cy="501582"/>
          </a:xfrm>
          <a:prstGeom prst="rect">
            <a:avLst/>
          </a:prstGeom>
        </p:spPr>
        <p:txBody>
          <a:bodyPr vert="horz" anchor="b"/>
          <a:lstStyle>
            <a:defPPr>
              <a:defRPr lang="tr-TR"/>
            </a:defPPr>
            <a:lvl1pPr marL="0" algn="r" defTabSz="914400" rtl="0" eaLnBrk="1" latinLnBrk="0" hangingPunct="1">
              <a:defRPr kumimoji="0" sz="1000" kern="1200">
                <a:solidFill>
                  <a:schemeClr val="accent1">
                    <a:tint val="2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200" dirty="0" smtClean="0">
                <a:solidFill>
                  <a:srgbClr val="00B050"/>
                </a:solidFill>
                <a:latin typeface="Imprint MT Shadow" panose="04020605060303030202" pitchFamily="82" charset="0"/>
              </a:rPr>
              <a:t>Strateji </a:t>
            </a:r>
            <a:r>
              <a:rPr lang="tr-TR" sz="1200" dirty="0">
                <a:solidFill>
                  <a:srgbClr val="00B050"/>
                </a:solidFill>
                <a:latin typeface="Imprint MT Shadow" panose="04020605060303030202" pitchFamily="82" charset="0"/>
              </a:rPr>
              <a:t>Geliştirme Daire Başkanlığı</a:t>
            </a:r>
          </a:p>
        </p:txBody>
      </p:sp>
      <p:sp>
        <p:nvSpPr>
          <p:cNvPr id="5" name="Slayt Numarası Yer Tutucusu 4"/>
          <p:cNvSpPr>
            <a:spLocks noGrp="1"/>
          </p:cNvSpPr>
          <p:nvPr>
            <p:ph type="sldNum" sz="quarter" idx="12"/>
          </p:nvPr>
        </p:nvSpPr>
        <p:spPr/>
        <p:txBody>
          <a:bodyPr/>
          <a:lstStyle/>
          <a:p>
            <a:fld id="{B1DEFA8C-F947-479F-BE07-76B6B3F80BF1}" type="slidenum">
              <a:rPr lang="tr-TR" smtClean="0"/>
              <a:pPr/>
              <a:t>8</a:t>
            </a:fld>
            <a:endParaRPr lang="tr-TR" dirty="0"/>
          </a:p>
        </p:txBody>
      </p:sp>
    </p:spTree>
    <p:extLst>
      <p:ext uri="{BB962C8B-B14F-4D97-AF65-F5344CB8AC3E}">
        <p14:creationId xmlns:p14="http://schemas.microsoft.com/office/powerpoint/2010/main" val="1922003249"/>
      </p:ext>
    </p:extLst>
  </p:cSld>
  <p:clrMapOvr>
    <a:masterClrMapping/>
  </p:clrMapOvr>
  <p:transition spd="med">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descr="C:\Documents and Settings\Yasemin.KLMN-AA0CC8569B\Desktop\Stratejik Yonetim\soyut\Kullanılanlar\Abstract-White-16981.jpg"/>
          <p:cNvPicPr>
            <a:picLocks noChangeAspect="1" noChangeArrowheads="1"/>
          </p:cNvPicPr>
          <p:nvPr/>
        </p:nvPicPr>
        <p:blipFill rotWithShape="1">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l="39528"/>
          <a:stretch/>
        </p:blipFill>
        <p:spPr bwMode="auto">
          <a:xfrm>
            <a:off x="-87984" y="-9061"/>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Resim 7" descr="C:\Users\EXPER\Desktop\AdiyamanUniLogo.png"/>
          <p:cNvPicPr>
            <a:picLocks noChangeAspect="1"/>
          </p:cNvPicPr>
          <p:nvPr/>
        </p:nvPicPr>
        <p:blipFill>
          <a:blip r:embed="rId4"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5">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8059401" y="403817"/>
            <a:ext cx="864155" cy="864000"/>
          </a:xfrm>
          <a:prstGeom prst="rect">
            <a:avLst/>
          </a:prstGeom>
          <a:noFill/>
          <a:ln>
            <a:noFill/>
          </a:ln>
        </p:spPr>
      </p:pic>
      <p:sp>
        <p:nvSpPr>
          <p:cNvPr id="9" name="1 Başlık"/>
          <p:cNvSpPr txBox="1">
            <a:spLocks/>
          </p:cNvSpPr>
          <p:nvPr/>
        </p:nvSpPr>
        <p:spPr>
          <a:xfrm>
            <a:off x="487838" y="250253"/>
            <a:ext cx="8418459" cy="946499"/>
          </a:xfrm>
          <a:prstGeom prst="rect">
            <a:avLst/>
          </a:prstGeom>
          <a:solidFill>
            <a:srgbClr val="0070C0"/>
          </a:solidFill>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tr-TR" sz="2800" dirty="0">
              <a:ln>
                <a:solidFill>
                  <a:schemeClr val="bg1"/>
                </a:solidFill>
              </a:ln>
              <a:solidFill>
                <a:schemeClr val="bg1"/>
              </a:solidFill>
              <a:latin typeface="Imprint MT Shadow" panose="04020605060303030202" pitchFamily="82" charset="0"/>
            </a:endParaRPr>
          </a:p>
        </p:txBody>
      </p:sp>
      <p:sp>
        <p:nvSpPr>
          <p:cNvPr id="10" name="Başlık 1"/>
          <p:cNvSpPr>
            <a:spLocks noGrp="1"/>
          </p:cNvSpPr>
          <p:nvPr>
            <p:ph type="title"/>
          </p:nvPr>
        </p:nvSpPr>
        <p:spPr>
          <a:xfrm>
            <a:off x="505097" y="259656"/>
            <a:ext cx="7200000" cy="1008161"/>
          </a:xfrm>
        </p:spPr>
        <p:txBody>
          <a:bodyPr>
            <a:noAutofit/>
          </a:bodyPr>
          <a:lstStyle/>
          <a:p>
            <a:r>
              <a:rPr lang="tr-TR" sz="2800" dirty="0" smtClean="0">
                <a:ln>
                  <a:solidFill>
                    <a:schemeClr val="bg1"/>
                  </a:solidFill>
                </a:ln>
                <a:solidFill>
                  <a:schemeClr val="bg1"/>
                </a:solidFill>
                <a:latin typeface="Imprint MT Shadow" panose="04020605060303030202" pitchFamily="82" charset="0"/>
              </a:rPr>
              <a:t>TEMEL KAVRAMLAR</a:t>
            </a:r>
            <a:endParaRPr lang="tr-TR" sz="2800" dirty="0">
              <a:ln>
                <a:solidFill>
                  <a:schemeClr val="bg1"/>
                </a:solidFill>
              </a:ln>
              <a:solidFill>
                <a:schemeClr val="bg1"/>
              </a:solidFill>
              <a:latin typeface="Imprint MT Shadow" panose="04020605060303030202" pitchFamily="82" charset="0"/>
            </a:endParaRPr>
          </a:p>
        </p:txBody>
      </p:sp>
      <p:sp>
        <p:nvSpPr>
          <p:cNvPr id="13" name="İçerik Yer Tutucusu 2"/>
          <p:cNvSpPr>
            <a:spLocks noGrp="1"/>
          </p:cNvSpPr>
          <p:nvPr>
            <p:ph idx="1"/>
          </p:nvPr>
        </p:nvSpPr>
        <p:spPr>
          <a:xfrm>
            <a:off x="526069" y="1412776"/>
            <a:ext cx="8086668" cy="4536504"/>
          </a:xfrm>
        </p:spPr>
        <p:txBody>
          <a:bodyPr>
            <a:noAutofit/>
          </a:bodyPr>
          <a:lstStyle/>
          <a:p>
            <a:pPr marL="0" indent="0">
              <a:spcBef>
                <a:spcPts val="0"/>
              </a:spcBef>
              <a:buNone/>
            </a:pPr>
            <a:r>
              <a:rPr lang="tr-TR" sz="3400" b="1" dirty="0">
                <a:solidFill>
                  <a:srgbClr val="C00000"/>
                </a:solidFill>
              </a:rPr>
              <a:t>Stratejik Plan Genelgesi</a:t>
            </a:r>
            <a:r>
              <a:rPr lang="tr-TR" sz="3400" dirty="0" smtClean="0">
                <a:solidFill>
                  <a:srgbClr val="C00000"/>
                </a:solidFill>
              </a:rPr>
              <a:t>:</a:t>
            </a:r>
          </a:p>
          <a:p>
            <a:pPr algn="just">
              <a:buClr>
                <a:srgbClr val="C00000"/>
              </a:buClr>
              <a:buFont typeface="Arial" panose="020B0604020202020204" pitchFamily="34" charset="0"/>
              <a:buChar char="•"/>
            </a:pPr>
            <a:r>
              <a:rPr lang="tr-TR" sz="3400" dirty="0" smtClean="0"/>
              <a:t>Stratejik </a:t>
            </a:r>
            <a:r>
              <a:rPr lang="tr-TR" sz="3400" dirty="0"/>
              <a:t>plan hazırlık çalışmalarını </a:t>
            </a:r>
            <a:r>
              <a:rPr lang="tr-TR" sz="3400" dirty="0" smtClean="0"/>
              <a:t>başlatan,</a:t>
            </a:r>
          </a:p>
          <a:p>
            <a:pPr algn="just">
              <a:buClr>
                <a:srgbClr val="C00000"/>
              </a:buClr>
              <a:buFont typeface="Arial" panose="020B0604020202020204" pitchFamily="34" charset="0"/>
              <a:buChar char="•"/>
            </a:pPr>
            <a:r>
              <a:rPr lang="tr-TR" sz="3400" dirty="0" smtClean="0"/>
              <a:t> </a:t>
            </a:r>
            <a:r>
              <a:rPr lang="tr-TR" sz="3400" dirty="0"/>
              <a:t>Strateji Geliştirme Kurulu üyelerinin isimlerini içeren </a:t>
            </a:r>
            <a:r>
              <a:rPr lang="tr-TR" sz="3400" dirty="0" smtClean="0"/>
              <a:t>ve rektör </a:t>
            </a:r>
            <a:r>
              <a:rPr lang="tr-TR" sz="3400" dirty="0"/>
              <a:t>tarafından </a:t>
            </a:r>
            <a:r>
              <a:rPr lang="tr-TR" sz="3400" dirty="0" smtClean="0"/>
              <a:t>onaylanan genelgedir.(1 No.lu Genelge)</a:t>
            </a:r>
          </a:p>
          <a:p>
            <a:pPr marL="0" indent="0" algn="just">
              <a:buClr>
                <a:srgbClr val="C00000"/>
              </a:buClr>
              <a:buNone/>
            </a:pPr>
            <a:r>
              <a:rPr lang="tr-TR" sz="3400" dirty="0" smtClean="0"/>
              <a:t>   </a:t>
            </a:r>
            <a:r>
              <a:rPr lang="tr-TR" sz="3400" b="1" dirty="0" smtClean="0">
                <a:solidFill>
                  <a:srgbClr val="FF0000"/>
                </a:solidFill>
              </a:rPr>
              <a:t>2 No.lu genelge ile de Hazırlık Programı duyurulacaktır.</a:t>
            </a:r>
            <a:endParaRPr lang="tr-TR" sz="3400" b="1" dirty="0">
              <a:solidFill>
                <a:srgbClr val="FF0000"/>
              </a:solidFill>
            </a:endParaRPr>
          </a:p>
          <a:p>
            <a:pPr marL="0" indent="0">
              <a:spcBef>
                <a:spcPts val="0"/>
              </a:spcBef>
              <a:buNone/>
            </a:pPr>
            <a:endParaRPr lang="tr-TR" sz="3000" b="1" dirty="0"/>
          </a:p>
          <a:p>
            <a:pPr marL="0" indent="0">
              <a:spcBef>
                <a:spcPts val="0"/>
              </a:spcBef>
              <a:buNone/>
            </a:pPr>
            <a:endParaRPr lang="tr-TR" sz="2200" dirty="0"/>
          </a:p>
        </p:txBody>
      </p:sp>
      <p:sp>
        <p:nvSpPr>
          <p:cNvPr id="14" name="5 Altbilgi Yer Tutucusu"/>
          <p:cNvSpPr txBox="1">
            <a:spLocks/>
          </p:cNvSpPr>
          <p:nvPr/>
        </p:nvSpPr>
        <p:spPr>
          <a:xfrm>
            <a:off x="6516216" y="6237312"/>
            <a:ext cx="2539800" cy="501582"/>
          </a:xfrm>
          <a:prstGeom prst="rect">
            <a:avLst/>
          </a:prstGeom>
        </p:spPr>
        <p:txBody>
          <a:bodyPr vert="horz" anchor="b"/>
          <a:lstStyle>
            <a:defPPr>
              <a:defRPr lang="tr-TR"/>
            </a:defPPr>
            <a:lvl1pPr marL="0" algn="r" defTabSz="914400" rtl="0" eaLnBrk="1" latinLnBrk="0" hangingPunct="1">
              <a:defRPr kumimoji="0" sz="1000" kern="1200">
                <a:solidFill>
                  <a:schemeClr val="accent1">
                    <a:tint val="2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200" dirty="0" smtClean="0">
                <a:solidFill>
                  <a:srgbClr val="00B050"/>
                </a:solidFill>
                <a:latin typeface="Imprint MT Shadow" panose="04020605060303030202" pitchFamily="82" charset="0"/>
              </a:rPr>
              <a:t>Strateji </a:t>
            </a:r>
            <a:r>
              <a:rPr lang="tr-TR" sz="1200" dirty="0">
                <a:solidFill>
                  <a:srgbClr val="00B050"/>
                </a:solidFill>
                <a:latin typeface="Imprint MT Shadow" panose="04020605060303030202" pitchFamily="82" charset="0"/>
              </a:rPr>
              <a:t>Geliştirme Daire Başkanlığı</a:t>
            </a:r>
          </a:p>
        </p:txBody>
      </p:sp>
      <p:sp>
        <p:nvSpPr>
          <p:cNvPr id="5" name="Slayt Numarası Yer Tutucusu 4"/>
          <p:cNvSpPr>
            <a:spLocks noGrp="1"/>
          </p:cNvSpPr>
          <p:nvPr>
            <p:ph type="sldNum" sz="quarter" idx="12"/>
          </p:nvPr>
        </p:nvSpPr>
        <p:spPr/>
        <p:txBody>
          <a:bodyPr/>
          <a:lstStyle/>
          <a:p>
            <a:fld id="{B1DEFA8C-F947-479F-BE07-76B6B3F80BF1}" type="slidenum">
              <a:rPr lang="tr-TR" smtClean="0"/>
              <a:pPr/>
              <a:t>9</a:t>
            </a:fld>
            <a:endParaRPr lang="tr-TR" dirty="0"/>
          </a:p>
        </p:txBody>
      </p:sp>
    </p:spTree>
    <p:extLst>
      <p:ext uri="{BB962C8B-B14F-4D97-AF65-F5344CB8AC3E}">
        <p14:creationId xmlns:p14="http://schemas.microsoft.com/office/powerpoint/2010/main" val="383564060"/>
      </p:ext>
    </p:extLst>
  </p:cSld>
  <p:clrMapOvr>
    <a:masterClrMapping/>
  </p:clrMapOvr>
  <p:transition spd="med">
    <p:pull/>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lga Biçimi">
  <a:themeElements>
    <a:clrScheme name="Dalga Biçimi">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Dalga Biçimi">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alga Biçimi">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3107</TotalTime>
  <Words>1663</Words>
  <Application>Microsoft Office PowerPoint</Application>
  <PresentationFormat>Ekran Gösterisi (4:3)</PresentationFormat>
  <Paragraphs>313</Paragraphs>
  <Slides>40</Slides>
  <Notes>5</Notes>
  <HiddenSlides>0</HiddenSlides>
  <MMClips>0</MMClips>
  <ScaleCrop>false</ScaleCrop>
  <HeadingPairs>
    <vt:vector size="6" baseType="variant">
      <vt:variant>
        <vt:lpstr>Kullanılan Yazı Tipleri</vt:lpstr>
      </vt:variant>
      <vt:variant>
        <vt:i4>9</vt:i4>
      </vt:variant>
      <vt:variant>
        <vt:lpstr>Tema</vt:lpstr>
      </vt:variant>
      <vt:variant>
        <vt:i4>1</vt:i4>
      </vt:variant>
      <vt:variant>
        <vt:lpstr>Slayt Başlıkları</vt:lpstr>
      </vt:variant>
      <vt:variant>
        <vt:i4>40</vt:i4>
      </vt:variant>
    </vt:vector>
  </HeadingPairs>
  <TitlesOfParts>
    <vt:vector size="50" baseType="lpstr">
      <vt:lpstr>Aldhabi</vt:lpstr>
      <vt:lpstr>Arial</vt:lpstr>
      <vt:lpstr>Calibri</vt:lpstr>
      <vt:lpstr>Candara</vt:lpstr>
      <vt:lpstr>Imprint MT Shadow</vt:lpstr>
      <vt:lpstr>Symbol</vt:lpstr>
      <vt:lpstr>Tahoma</vt:lpstr>
      <vt:lpstr>Times New Roman</vt:lpstr>
      <vt:lpstr>Wingdings 3</vt:lpstr>
      <vt:lpstr>Dalga Biçimi</vt:lpstr>
      <vt:lpstr>    2024-2028 DÖNEMİ STRATEJİK PLANLAMA SUNUMU </vt:lpstr>
      <vt:lpstr>    </vt:lpstr>
      <vt:lpstr> TANIMLAR </vt:lpstr>
      <vt:lpstr>STRATEJİK PLAN</vt:lpstr>
      <vt:lpstr>STRATEJİK PLANLAMA</vt:lpstr>
      <vt:lpstr>DAYANAK</vt:lpstr>
      <vt:lpstr>DAYANAK</vt:lpstr>
      <vt:lpstr>STRATEJİK PLANLAMA</vt:lpstr>
      <vt:lpstr>TEMEL KAVRAMLAR</vt:lpstr>
      <vt:lpstr>TEMEL KAVRAMLAR</vt:lpstr>
      <vt:lpstr>TEMEL KAVRAMLAR</vt:lpstr>
      <vt:lpstr>TEMEL KAVRAMLAR</vt:lpstr>
      <vt:lpstr>TEMEL KAVRAMLAR</vt:lpstr>
      <vt:lpstr>TEMEL KAVRAMLAR</vt:lpstr>
      <vt:lpstr>TEMEL KAVRAMLAR</vt:lpstr>
      <vt:lpstr>TEMEL KAVRAMLAR</vt:lpstr>
      <vt:lpstr>TEMEL KAVRAMLAR</vt:lpstr>
      <vt:lpstr>STRATEJİK PLAN HAZIRLIK SÜRECİ</vt:lpstr>
      <vt:lpstr>PowerPoint Sunusu</vt:lpstr>
      <vt:lpstr>STRATEJİK PLAN HAZIRLIK SÜRECİ</vt:lpstr>
      <vt:lpstr>STRATEJİK PLAN HAZIRLIK SÜRECİ</vt:lpstr>
      <vt:lpstr>STRATEJİK PLAN HAZIRLIK SÜRECİ</vt:lpstr>
      <vt:lpstr>STRATEJİK PLAN HAZIRLIK SÜRECİ</vt:lpstr>
      <vt:lpstr>STRATEJİK PLAN HAZIRLIK SÜRECİ</vt:lpstr>
      <vt:lpstr>Misyon Bildirimi Oluştururken Dikkat Edilmesi  Gereken Hususlar</vt:lpstr>
      <vt:lpstr>Misyon Bildirimi Oluştururken Dikkat  Edilmesi Gereken Hususlar</vt:lpstr>
      <vt:lpstr>STRATEJİK PLAN HAZIRLIK SÜRECİ</vt:lpstr>
      <vt:lpstr>PowerPoint Sunusu</vt:lpstr>
      <vt:lpstr>PowerPoint Sunusu</vt:lpstr>
      <vt:lpstr>STRATEJİK PLAN HAZIRLIK SÜRECİ</vt:lpstr>
      <vt:lpstr>TEMEL DEĞERLERİMİZ</vt:lpstr>
      <vt:lpstr>STRATEJİK PLAN HAZIRLIK SÜRECİ</vt:lpstr>
      <vt:lpstr>STRATEJİK PLAN HAZIRLIK SÜRECİ</vt:lpstr>
      <vt:lpstr>STRATEJİK PLAN HAZIRLIK SÜRECİ</vt:lpstr>
      <vt:lpstr>2019-2023                                                        STRATEJİK PLAN AMAÇLARIMIZ</vt:lpstr>
      <vt:lpstr>STRATEJİK PLAN HAZIRLIK SÜRECİ</vt:lpstr>
      <vt:lpstr>PowerPoint Sunusu</vt:lpstr>
      <vt:lpstr>STRATEJİK YÖNETİM SÜRECİ</vt:lpstr>
      <vt:lpstr>STRATEJİK PLAN HAZIRLIK SÜRECİNDE ROLLER VE SORUMLULUKLAR</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2012 YILI YATIRIM ÖDENEKLERİ VE HARCAMA DURUM İCMALİ</dc:title>
  <dc:creator>Önder</dc:creator>
  <cp:lastModifiedBy>Strateji</cp:lastModifiedBy>
  <cp:revision>384</cp:revision>
  <dcterms:created xsi:type="dcterms:W3CDTF">2012-11-20T11:44:43Z</dcterms:created>
  <dcterms:modified xsi:type="dcterms:W3CDTF">2023-01-18T08:07:41Z</dcterms:modified>
</cp:coreProperties>
</file>